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05" r:id="rId3"/>
    <p:sldId id="257" r:id="rId4"/>
    <p:sldId id="258" r:id="rId5"/>
    <p:sldId id="259" r:id="rId6"/>
    <p:sldId id="260" r:id="rId7"/>
    <p:sldId id="261" r:id="rId8"/>
    <p:sldId id="262" r:id="rId9"/>
    <p:sldId id="263" r:id="rId10"/>
    <p:sldId id="264" r:id="rId11"/>
    <p:sldId id="265" r:id="rId12"/>
    <p:sldId id="268" r:id="rId13"/>
    <p:sldId id="267" r:id="rId14"/>
    <p:sldId id="270" r:id="rId15"/>
    <p:sldId id="271" r:id="rId16"/>
    <p:sldId id="299" r:id="rId17"/>
    <p:sldId id="300" r:id="rId18"/>
    <p:sldId id="301" r:id="rId19"/>
    <p:sldId id="302" r:id="rId20"/>
    <p:sldId id="303" r:id="rId21"/>
    <p:sldId id="286" r:id="rId22"/>
    <p:sldId id="295" r:id="rId23"/>
    <p:sldId id="296" r:id="rId24"/>
    <p:sldId id="297" r:id="rId25"/>
    <p:sldId id="291" r:id="rId26"/>
    <p:sldId id="304" r:id="rId27"/>
    <p:sldId id="307" r:id="rId28"/>
    <p:sldId id="308" r:id="rId29"/>
    <p:sldId id="30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D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4660"/>
  </p:normalViewPr>
  <p:slideViewPr>
    <p:cSldViewPr snapToGrid="0">
      <p:cViewPr varScale="1">
        <p:scale>
          <a:sx n="118" d="100"/>
          <a:sy n="118"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162936-D64F-4618-AFD4-1E6FA4B9A624}" type="datetimeFigureOut">
              <a:rPr lang="en-CA" smtClean="0"/>
              <a:t>2025-10-07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2E34A9-15F9-4820-A97D-4221A406C3A3}" type="slidenum">
              <a:rPr lang="en-CA" smtClean="0"/>
              <a:t>‹#›</a:t>
            </a:fld>
            <a:endParaRPr lang="en-CA"/>
          </a:p>
        </p:txBody>
      </p:sp>
    </p:spTree>
    <p:extLst>
      <p:ext uri="{BB962C8B-B14F-4D97-AF65-F5344CB8AC3E}">
        <p14:creationId xmlns:p14="http://schemas.microsoft.com/office/powerpoint/2010/main" val="3754256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CC2E34A9-15F9-4820-A97D-4221A406C3A3}" type="slidenum">
              <a:rPr lang="en-CA" smtClean="0"/>
              <a:t>2</a:t>
            </a:fld>
            <a:endParaRPr lang="en-CA"/>
          </a:p>
        </p:txBody>
      </p:sp>
    </p:spTree>
    <p:extLst>
      <p:ext uri="{BB962C8B-B14F-4D97-AF65-F5344CB8AC3E}">
        <p14:creationId xmlns:p14="http://schemas.microsoft.com/office/powerpoint/2010/main" val="1008873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2E34A9-15F9-4820-A97D-4221A406C3A3}" type="slidenum">
              <a:rPr lang="en-CA" smtClean="0"/>
              <a:t>3</a:t>
            </a:fld>
            <a:endParaRPr lang="en-CA"/>
          </a:p>
        </p:txBody>
      </p:sp>
    </p:spTree>
    <p:extLst>
      <p:ext uri="{BB962C8B-B14F-4D97-AF65-F5344CB8AC3E}">
        <p14:creationId xmlns:p14="http://schemas.microsoft.com/office/powerpoint/2010/main" val="298033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C2E34A9-15F9-4820-A97D-4221A406C3A3}" type="slidenum">
              <a:rPr lang="en-CA" smtClean="0"/>
              <a:t>6</a:t>
            </a:fld>
            <a:endParaRPr lang="en-CA"/>
          </a:p>
        </p:txBody>
      </p:sp>
    </p:spTree>
    <p:extLst>
      <p:ext uri="{BB962C8B-B14F-4D97-AF65-F5344CB8AC3E}">
        <p14:creationId xmlns:p14="http://schemas.microsoft.com/office/powerpoint/2010/main" val="3450286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EFBF66-4231-7E44-B23F-B2E5FBFF55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9981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EFBF66-4231-7E44-B23F-B2E5FBFF55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453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EFBF66-4231-7E44-B23F-B2E5FBFF55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430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EFBF66-4231-7E44-B23F-B2E5FBFF55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8078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DAF7E-C10E-FD05-DEBB-D8D1F9DE21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2EEB6C28-CBB4-B918-6500-E1594E5A27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99D6140-2F21-FC2D-0502-E43F3DDBDDAE}"/>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5" name="Footer Placeholder 4">
            <a:extLst>
              <a:ext uri="{FF2B5EF4-FFF2-40B4-BE49-F238E27FC236}">
                <a16:creationId xmlns:a16="http://schemas.microsoft.com/office/drawing/2014/main" id="{985E4AB2-8292-C01B-B316-6F641430D83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7B6C8F0-74C7-DC59-02B6-D0777D7D3D49}"/>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3833212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41986-CB70-F605-5143-3CFC8ACFD197}"/>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47EBD09-7C04-3584-94DD-CA9EF00194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0B9D8E2-F3CE-32C2-113B-501DF4A70843}"/>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5" name="Footer Placeholder 4">
            <a:extLst>
              <a:ext uri="{FF2B5EF4-FFF2-40B4-BE49-F238E27FC236}">
                <a16:creationId xmlns:a16="http://schemas.microsoft.com/office/drawing/2014/main" id="{98FC98E4-7372-6899-B083-967B2543844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8FA57EE-498A-BB04-A6B1-4E6A970E1A6D}"/>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165903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554D95-62C9-F090-9BB3-C323128553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15E41635-75CA-3DBC-2671-798039A8FB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C8D84C3-859F-323B-7D43-72FD8B1E71F3}"/>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5" name="Footer Placeholder 4">
            <a:extLst>
              <a:ext uri="{FF2B5EF4-FFF2-40B4-BE49-F238E27FC236}">
                <a16:creationId xmlns:a16="http://schemas.microsoft.com/office/drawing/2014/main" id="{5BBF0E46-A264-7AB3-BDD3-78FF6129B12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6B95674-0797-29A0-07D3-5060A40E2D01}"/>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2869656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0145E-F498-CB4F-88B6-8966B8E0AB6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3AE83E-F69C-5144-BF32-20BA6E32CAA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617820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EE0AD65-8F61-63E1-F771-D272BC65BBFA}"/>
              </a:ext>
            </a:extLst>
          </p:cNvPr>
          <p:cNvSpPr/>
          <p:nvPr userDrawn="1"/>
        </p:nvSpPr>
        <p:spPr>
          <a:xfrm flipV="1">
            <a:off x="457199" y="731520"/>
            <a:ext cx="731520" cy="20117"/>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FFED59"/>
              </a:solidFill>
            </a:endParaRPr>
          </a:p>
        </p:txBody>
      </p:sp>
      <p:cxnSp>
        <p:nvCxnSpPr>
          <p:cNvPr id="11" name="Straight Connector 10">
            <a:extLst>
              <a:ext uri="{FF2B5EF4-FFF2-40B4-BE49-F238E27FC236}">
                <a16:creationId xmlns:a16="http://schemas.microsoft.com/office/drawing/2014/main" id="{C9FED814-9844-A08D-FC56-30FCF74F3A00}"/>
              </a:ext>
            </a:extLst>
          </p:cNvPr>
          <p:cNvCxnSpPr/>
          <p:nvPr userDrawn="1"/>
        </p:nvCxnSpPr>
        <p:spPr>
          <a:xfrm>
            <a:off x="457199" y="5890661"/>
            <a:ext cx="1124712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C6D21139-EA27-8A03-714C-83AA454E2A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3241" y="6089443"/>
            <a:ext cx="2080108" cy="403603"/>
          </a:xfrm>
          <a:prstGeom prst="rect">
            <a:avLst/>
          </a:prstGeom>
        </p:spPr>
      </p:pic>
      <p:sp>
        <p:nvSpPr>
          <p:cNvPr id="13" name="Title 1">
            <a:extLst>
              <a:ext uri="{FF2B5EF4-FFF2-40B4-BE49-F238E27FC236}">
                <a16:creationId xmlns:a16="http://schemas.microsoft.com/office/drawing/2014/main" id="{D9DAA531-9EC5-5808-C6CF-04A8CCC48DEE}"/>
              </a:ext>
            </a:extLst>
          </p:cNvPr>
          <p:cNvSpPr>
            <a:spLocks noGrp="1"/>
          </p:cNvSpPr>
          <p:nvPr>
            <p:ph type="title"/>
          </p:nvPr>
        </p:nvSpPr>
        <p:spPr>
          <a:xfrm>
            <a:off x="473241" y="1011512"/>
            <a:ext cx="10515600" cy="526232"/>
          </a:xfrm>
          <a:prstGeom prst="rect">
            <a:avLst/>
          </a:prstGeom>
        </p:spPr>
        <p:txBody>
          <a:bodyPr lIns="0"/>
          <a:lstStyle>
            <a:lvl1pPr>
              <a:defRPr sz="3200" b="0" i="0">
                <a:solidFill>
                  <a:srgbClr val="FFED59"/>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en-US" dirty="0"/>
              <a:t>Click to edit Master title style</a:t>
            </a:r>
          </a:p>
        </p:txBody>
      </p:sp>
      <p:sp>
        <p:nvSpPr>
          <p:cNvPr id="14" name="Content Placeholder 8">
            <a:extLst>
              <a:ext uri="{FF2B5EF4-FFF2-40B4-BE49-F238E27FC236}">
                <a16:creationId xmlns:a16="http://schemas.microsoft.com/office/drawing/2014/main" id="{236557BC-879E-9BF6-7FD8-CAAA0004F4E1}"/>
              </a:ext>
            </a:extLst>
          </p:cNvPr>
          <p:cNvSpPr>
            <a:spLocks noGrp="1"/>
          </p:cNvSpPr>
          <p:nvPr>
            <p:ph sz="quarter" idx="10"/>
          </p:nvPr>
        </p:nvSpPr>
        <p:spPr>
          <a:xfrm>
            <a:off x="473241" y="1780418"/>
            <a:ext cx="11247118" cy="3831402"/>
          </a:xfrm>
          <a:prstGeom prst="rect">
            <a:avLst/>
          </a:prstGeom>
        </p:spPr>
        <p:txBody>
          <a:bodyPr lIns="0"/>
          <a:lstStyle>
            <a:lvl1pPr marL="0" indent="0">
              <a:lnSpc>
                <a:spcPct val="100000"/>
              </a:lnSpc>
              <a:spcBef>
                <a:spcPts val="0"/>
              </a:spcBef>
              <a:spcAft>
                <a:spcPts val="600"/>
              </a:spcAft>
              <a:buNone/>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1148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2pPr>
            <a:lvl3pPr marL="68580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3pPr>
            <a:lvl4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4pPr>
            <a:lvl5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5pPr>
          </a:lstStyle>
          <a:p>
            <a:pPr lvl="0"/>
            <a:r>
              <a:rPr lang="en-US" dirty="0"/>
              <a:t>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5" name="Rectangle 14">
            <a:extLst>
              <a:ext uri="{FF2B5EF4-FFF2-40B4-BE49-F238E27FC236}">
                <a16:creationId xmlns:a16="http://schemas.microsoft.com/office/drawing/2014/main" id="{9FC174FA-1742-7204-A832-4A521D89217C}"/>
              </a:ext>
            </a:extLst>
          </p:cNvPr>
          <p:cNvSpPr/>
          <p:nvPr userDrawn="1"/>
        </p:nvSpPr>
        <p:spPr>
          <a:xfrm>
            <a:off x="8792767" y="6168135"/>
            <a:ext cx="2754788" cy="246221"/>
          </a:xfrm>
          <a:prstGeom prst="rect">
            <a:avLst/>
          </a:prstGeom>
        </p:spPr>
        <p:txBody>
          <a:bodyPr wrap="square" lIns="0" tIns="0" rIns="0" bIns="0" anchor="ctr" anchorCtr="0">
            <a:noAutofit/>
          </a:bodyPr>
          <a:lstStyle/>
          <a:p>
            <a:pPr>
              <a:spcAft>
                <a:spcPts val="300"/>
              </a:spcAft>
            </a:pPr>
            <a:r>
              <a:rPr lang="en-CA" sz="1000" dirty="0">
                <a:solidFill>
                  <a:schemeClr val="bg1"/>
                </a:solidFill>
                <a:latin typeface="Roboto" panose="02000000000000000000" pitchFamily="2" charset="0"/>
                <a:ea typeface="Roboto" panose="02000000000000000000" pitchFamily="2" charset="0"/>
                <a:cs typeface="Roboto" panose="02000000000000000000" pitchFamily="2" charset="0"/>
              </a:rPr>
              <a:t>Copyright © 2025 Bogoroch &amp; Associates LLP  </a:t>
            </a:r>
            <a:r>
              <a:rPr lang="en-CA" sz="1000" b="1" i="0" dirty="0">
                <a:solidFill>
                  <a:schemeClr val="bg1"/>
                </a:solidFill>
                <a:latin typeface="Roboto" panose="02000000000000000000" pitchFamily="2" charset="0"/>
                <a:ea typeface="Roboto" panose="02000000000000000000" pitchFamily="2" charset="0"/>
                <a:cs typeface="Roboto" panose="02000000000000000000" pitchFamily="2" charset="0"/>
              </a:rPr>
              <a:t>|</a:t>
            </a:r>
          </a:p>
        </p:txBody>
      </p:sp>
      <p:sp>
        <p:nvSpPr>
          <p:cNvPr id="16" name="TextBox 15">
            <a:extLst>
              <a:ext uri="{FF2B5EF4-FFF2-40B4-BE49-F238E27FC236}">
                <a16:creationId xmlns:a16="http://schemas.microsoft.com/office/drawing/2014/main" id="{756B13F4-92B2-E73A-17E4-F71823BF7779}"/>
              </a:ext>
            </a:extLst>
          </p:cNvPr>
          <p:cNvSpPr txBox="1"/>
          <p:nvPr userDrawn="1"/>
        </p:nvSpPr>
        <p:spPr>
          <a:xfrm>
            <a:off x="11454970" y="6169500"/>
            <a:ext cx="353572" cy="246221"/>
          </a:xfrm>
          <a:prstGeom prst="rect">
            <a:avLst/>
          </a:prstGeom>
          <a:noFill/>
        </p:spPr>
        <p:txBody>
          <a:bodyPr wrap="square" rtlCol="0">
            <a:spAutoFit/>
          </a:bodyPr>
          <a:lstStyle/>
          <a:p>
            <a:fld id="{D3695895-0B78-784A-B8E8-7A4948120D49}" type="slidenum">
              <a:rPr lang="en-US" sz="1000" b="0" i="0" smtClean="0">
                <a:solidFill>
                  <a:srgbClr val="FFFFFF"/>
                </a:solidFill>
                <a:latin typeface="Roboto" panose="02000000000000000000" pitchFamily="2" charset="0"/>
                <a:ea typeface="Roboto" panose="02000000000000000000" pitchFamily="2" charset="0"/>
                <a:cs typeface="Roboto" panose="02000000000000000000" pitchFamily="2" charset="0"/>
              </a:rPr>
              <a:t>‹#›</a:t>
            </a:fld>
            <a:endParaRPr lang="en-US" sz="1000" b="0" i="0" dirty="0">
              <a:solidFill>
                <a:srgbClr val="FFFFFF"/>
              </a:solidFill>
              <a:latin typeface="Roboto" panose="02000000000000000000" pitchFamily="2" charset="0"/>
              <a:ea typeface="Roboto" panose="02000000000000000000" pitchFamily="2" charset="0"/>
              <a:cs typeface="Roboto" panose="02000000000000000000" pitchFamily="2" charset="0"/>
            </a:endParaRPr>
          </a:p>
        </p:txBody>
      </p:sp>
      <p:sp>
        <p:nvSpPr>
          <p:cNvPr id="17" name="Rectangle 16">
            <a:extLst>
              <a:ext uri="{FF2B5EF4-FFF2-40B4-BE49-F238E27FC236}">
                <a16:creationId xmlns:a16="http://schemas.microsoft.com/office/drawing/2014/main" id="{F4EDA6F1-09E6-5518-20AB-A76206665246}"/>
              </a:ext>
            </a:extLst>
          </p:cNvPr>
          <p:cNvSpPr/>
          <p:nvPr userDrawn="1"/>
        </p:nvSpPr>
        <p:spPr>
          <a:xfrm>
            <a:off x="457200" y="390293"/>
            <a:ext cx="10352638" cy="216315"/>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Aft>
                <a:spcPts val="1200"/>
              </a:spcAft>
            </a:pP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OSGOODE PROFESSIONAL DEVELOPMENT 19</a:t>
            </a:r>
            <a:r>
              <a:rPr lang="en-CA" sz="1400" b="1"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 ANNUAL UPDATE: PERSONAL INJURY LAW AND PRACTICE 2025 </a:t>
            </a:r>
            <a:endParaRPr lang="en-US" sz="14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4633846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7_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C489240-BF9C-FEF5-8E25-2DE9A44D631D}"/>
              </a:ext>
            </a:extLst>
          </p:cNvPr>
          <p:cNvSpPr/>
          <p:nvPr userDrawn="1"/>
        </p:nvSpPr>
        <p:spPr>
          <a:xfrm flipV="1">
            <a:off x="457199" y="731520"/>
            <a:ext cx="731520" cy="20117"/>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FFED59"/>
              </a:solidFill>
            </a:endParaRPr>
          </a:p>
        </p:txBody>
      </p:sp>
      <p:cxnSp>
        <p:nvCxnSpPr>
          <p:cNvPr id="11" name="Straight Connector 10">
            <a:extLst>
              <a:ext uri="{FF2B5EF4-FFF2-40B4-BE49-F238E27FC236}">
                <a16:creationId xmlns:a16="http://schemas.microsoft.com/office/drawing/2014/main" id="{97465BB4-E2BF-4C22-5CC4-656790D114E6}"/>
              </a:ext>
            </a:extLst>
          </p:cNvPr>
          <p:cNvCxnSpPr/>
          <p:nvPr userDrawn="1"/>
        </p:nvCxnSpPr>
        <p:spPr>
          <a:xfrm>
            <a:off x="457199" y="5890661"/>
            <a:ext cx="1124712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02DA21D-7E3C-FBF2-C2C8-54DA9864629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3241" y="6089443"/>
            <a:ext cx="2080108" cy="403603"/>
          </a:xfrm>
          <a:prstGeom prst="rect">
            <a:avLst/>
          </a:prstGeom>
        </p:spPr>
      </p:pic>
      <p:sp>
        <p:nvSpPr>
          <p:cNvPr id="13" name="Title 1">
            <a:extLst>
              <a:ext uri="{FF2B5EF4-FFF2-40B4-BE49-F238E27FC236}">
                <a16:creationId xmlns:a16="http://schemas.microsoft.com/office/drawing/2014/main" id="{43EECE7D-7D28-357F-AC06-782BDF684411}"/>
              </a:ext>
            </a:extLst>
          </p:cNvPr>
          <p:cNvSpPr>
            <a:spLocks noGrp="1"/>
          </p:cNvSpPr>
          <p:nvPr>
            <p:ph type="title"/>
          </p:nvPr>
        </p:nvSpPr>
        <p:spPr>
          <a:xfrm>
            <a:off x="473241" y="1011512"/>
            <a:ext cx="10515600" cy="526232"/>
          </a:xfrm>
          <a:prstGeom prst="rect">
            <a:avLst/>
          </a:prstGeom>
        </p:spPr>
        <p:txBody>
          <a:bodyPr lIns="0"/>
          <a:lstStyle>
            <a:lvl1pPr>
              <a:defRPr sz="3200" b="0" i="0">
                <a:solidFill>
                  <a:srgbClr val="FFED59"/>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en-US" dirty="0"/>
              <a:t>Click to edit Master title style</a:t>
            </a:r>
          </a:p>
        </p:txBody>
      </p:sp>
      <p:sp>
        <p:nvSpPr>
          <p:cNvPr id="14" name="Content Placeholder 8">
            <a:extLst>
              <a:ext uri="{FF2B5EF4-FFF2-40B4-BE49-F238E27FC236}">
                <a16:creationId xmlns:a16="http://schemas.microsoft.com/office/drawing/2014/main" id="{B1429396-007A-350D-8B77-70DFE4AF43E0}"/>
              </a:ext>
            </a:extLst>
          </p:cNvPr>
          <p:cNvSpPr>
            <a:spLocks noGrp="1"/>
          </p:cNvSpPr>
          <p:nvPr>
            <p:ph sz="quarter" idx="10"/>
          </p:nvPr>
        </p:nvSpPr>
        <p:spPr>
          <a:xfrm>
            <a:off x="473241" y="1780418"/>
            <a:ext cx="11247118" cy="3831402"/>
          </a:xfrm>
          <a:prstGeom prst="rect">
            <a:avLst/>
          </a:prstGeom>
        </p:spPr>
        <p:txBody>
          <a:bodyPr lIns="0"/>
          <a:lstStyle>
            <a:lvl1pPr marL="0" indent="0">
              <a:lnSpc>
                <a:spcPct val="100000"/>
              </a:lnSpc>
              <a:spcBef>
                <a:spcPts val="0"/>
              </a:spcBef>
              <a:spcAft>
                <a:spcPts val="600"/>
              </a:spcAft>
              <a:buNone/>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1148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2pPr>
            <a:lvl3pPr marL="68580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3pPr>
            <a:lvl4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4pPr>
            <a:lvl5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5pPr>
          </a:lstStyle>
          <a:p>
            <a:pPr lvl="0"/>
            <a:r>
              <a:rPr lang="en-US" dirty="0"/>
              <a:t>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5" name="Rectangle 14">
            <a:extLst>
              <a:ext uri="{FF2B5EF4-FFF2-40B4-BE49-F238E27FC236}">
                <a16:creationId xmlns:a16="http://schemas.microsoft.com/office/drawing/2014/main" id="{D88EDE1D-8FBA-6063-AEB8-041462A774D9}"/>
              </a:ext>
            </a:extLst>
          </p:cNvPr>
          <p:cNvSpPr/>
          <p:nvPr userDrawn="1"/>
        </p:nvSpPr>
        <p:spPr>
          <a:xfrm>
            <a:off x="8792767" y="6168135"/>
            <a:ext cx="2754788" cy="246221"/>
          </a:xfrm>
          <a:prstGeom prst="rect">
            <a:avLst/>
          </a:prstGeom>
        </p:spPr>
        <p:txBody>
          <a:bodyPr wrap="square" lIns="0" tIns="0" rIns="0" bIns="0" anchor="ctr" anchorCtr="0">
            <a:noAutofit/>
          </a:bodyPr>
          <a:lstStyle/>
          <a:p>
            <a:pPr>
              <a:spcAft>
                <a:spcPts val="300"/>
              </a:spcAft>
            </a:pPr>
            <a:r>
              <a:rPr lang="en-CA" sz="1000" dirty="0">
                <a:solidFill>
                  <a:schemeClr val="bg1"/>
                </a:solidFill>
                <a:latin typeface="Roboto" panose="02000000000000000000" pitchFamily="2" charset="0"/>
                <a:ea typeface="Roboto" panose="02000000000000000000" pitchFamily="2" charset="0"/>
                <a:cs typeface="Roboto" panose="02000000000000000000" pitchFamily="2" charset="0"/>
              </a:rPr>
              <a:t>Copyright © 2025 Bogoroch &amp; Associates LLP  </a:t>
            </a:r>
            <a:r>
              <a:rPr lang="en-CA" sz="1000" b="1" i="0" dirty="0">
                <a:solidFill>
                  <a:schemeClr val="bg1"/>
                </a:solidFill>
                <a:latin typeface="Roboto" panose="02000000000000000000" pitchFamily="2" charset="0"/>
                <a:ea typeface="Roboto" panose="02000000000000000000" pitchFamily="2" charset="0"/>
                <a:cs typeface="Roboto" panose="02000000000000000000" pitchFamily="2" charset="0"/>
              </a:rPr>
              <a:t>|</a:t>
            </a:r>
          </a:p>
        </p:txBody>
      </p:sp>
      <p:sp>
        <p:nvSpPr>
          <p:cNvPr id="16" name="TextBox 15">
            <a:extLst>
              <a:ext uri="{FF2B5EF4-FFF2-40B4-BE49-F238E27FC236}">
                <a16:creationId xmlns:a16="http://schemas.microsoft.com/office/drawing/2014/main" id="{4FCECD8D-4EFA-8102-AF9E-CAC19491DE04}"/>
              </a:ext>
            </a:extLst>
          </p:cNvPr>
          <p:cNvSpPr txBox="1"/>
          <p:nvPr userDrawn="1"/>
        </p:nvSpPr>
        <p:spPr>
          <a:xfrm>
            <a:off x="11454970" y="6169500"/>
            <a:ext cx="353572" cy="246221"/>
          </a:xfrm>
          <a:prstGeom prst="rect">
            <a:avLst/>
          </a:prstGeom>
          <a:noFill/>
        </p:spPr>
        <p:txBody>
          <a:bodyPr wrap="square" rtlCol="0">
            <a:spAutoFit/>
          </a:bodyPr>
          <a:lstStyle/>
          <a:p>
            <a:fld id="{D3695895-0B78-784A-B8E8-7A4948120D49}" type="slidenum">
              <a:rPr lang="en-US" sz="1000" b="0" i="0" smtClean="0">
                <a:solidFill>
                  <a:srgbClr val="FFFFFF"/>
                </a:solidFill>
                <a:latin typeface="Roboto" panose="02000000000000000000" pitchFamily="2" charset="0"/>
                <a:ea typeface="Roboto" panose="02000000000000000000" pitchFamily="2" charset="0"/>
                <a:cs typeface="Roboto" panose="02000000000000000000" pitchFamily="2" charset="0"/>
              </a:rPr>
              <a:t>‹#›</a:t>
            </a:fld>
            <a:endParaRPr lang="en-US" sz="1000" b="0" i="0" dirty="0">
              <a:solidFill>
                <a:srgbClr val="FFFFFF"/>
              </a:solidFill>
              <a:latin typeface="Roboto" panose="02000000000000000000" pitchFamily="2" charset="0"/>
              <a:ea typeface="Roboto" panose="02000000000000000000" pitchFamily="2" charset="0"/>
              <a:cs typeface="Roboto" panose="02000000000000000000" pitchFamily="2" charset="0"/>
            </a:endParaRPr>
          </a:p>
        </p:txBody>
      </p:sp>
      <p:sp>
        <p:nvSpPr>
          <p:cNvPr id="17" name="Rectangle 16">
            <a:extLst>
              <a:ext uri="{FF2B5EF4-FFF2-40B4-BE49-F238E27FC236}">
                <a16:creationId xmlns:a16="http://schemas.microsoft.com/office/drawing/2014/main" id="{574C2D70-587C-72B1-BB96-2EC9F96231FE}"/>
              </a:ext>
            </a:extLst>
          </p:cNvPr>
          <p:cNvSpPr/>
          <p:nvPr userDrawn="1"/>
        </p:nvSpPr>
        <p:spPr>
          <a:xfrm>
            <a:off x="457200" y="390293"/>
            <a:ext cx="10352638" cy="216315"/>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Aft>
                <a:spcPts val="1200"/>
              </a:spcAft>
            </a:pP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OSGOODE PROFESSIONAL DEVELOPMENT 19</a:t>
            </a:r>
            <a:r>
              <a:rPr lang="en-CA" sz="1400" b="1"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 ANNUAL UPDATE: PERSONAL INJURY LAW AND PRACTICE 2025 </a:t>
            </a:r>
            <a:endParaRPr lang="en-US" sz="14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313188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56B93EB-718C-53A3-5D67-4FDB33A1F29A}"/>
              </a:ext>
            </a:extLst>
          </p:cNvPr>
          <p:cNvSpPr/>
          <p:nvPr userDrawn="1"/>
        </p:nvSpPr>
        <p:spPr>
          <a:xfrm flipV="1">
            <a:off x="457199" y="731520"/>
            <a:ext cx="731520" cy="20117"/>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rgbClr val="FFED59"/>
              </a:solidFill>
            </a:endParaRPr>
          </a:p>
        </p:txBody>
      </p:sp>
      <p:cxnSp>
        <p:nvCxnSpPr>
          <p:cNvPr id="8" name="Straight Connector 7">
            <a:extLst>
              <a:ext uri="{FF2B5EF4-FFF2-40B4-BE49-F238E27FC236}">
                <a16:creationId xmlns:a16="http://schemas.microsoft.com/office/drawing/2014/main" id="{47683F3B-7D67-142F-D1D9-1573BFB3FAD3}"/>
              </a:ext>
            </a:extLst>
          </p:cNvPr>
          <p:cNvCxnSpPr/>
          <p:nvPr userDrawn="1"/>
        </p:nvCxnSpPr>
        <p:spPr>
          <a:xfrm>
            <a:off x="457199" y="5890661"/>
            <a:ext cx="1124712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ED8D9CB-EA70-6F27-FBCA-1D872B226C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73241" y="6089443"/>
            <a:ext cx="2080108" cy="403603"/>
          </a:xfrm>
          <a:prstGeom prst="rect">
            <a:avLst/>
          </a:prstGeom>
        </p:spPr>
      </p:pic>
      <p:sp>
        <p:nvSpPr>
          <p:cNvPr id="11" name="Title 1">
            <a:extLst>
              <a:ext uri="{FF2B5EF4-FFF2-40B4-BE49-F238E27FC236}">
                <a16:creationId xmlns:a16="http://schemas.microsoft.com/office/drawing/2014/main" id="{3DB42036-9274-A5F4-AA6D-EC59ABA5841C}"/>
              </a:ext>
            </a:extLst>
          </p:cNvPr>
          <p:cNvSpPr>
            <a:spLocks noGrp="1"/>
          </p:cNvSpPr>
          <p:nvPr>
            <p:ph type="title"/>
          </p:nvPr>
        </p:nvSpPr>
        <p:spPr>
          <a:xfrm>
            <a:off x="473241" y="1011512"/>
            <a:ext cx="10515600" cy="526232"/>
          </a:xfrm>
          <a:prstGeom prst="rect">
            <a:avLst/>
          </a:prstGeom>
        </p:spPr>
        <p:txBody>
          <a:bodyPr lIns="0"/>
          <a:lstStyle>
            <a:lvl1pPr>
              <a:defRPr sz="3200" b="0" i="0">
                <a:solidFill>
                  <a:srgbClr val="FFED59"/>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en-US" dirty="0"/>
              <a:t>Click to edit Master title style</a:t>
            </a:r>
          </a:p>
        </p:txBody>
      </p:sp>
      <p:sp>
        <p:nvSpPr>
          <p:cNvPr id="12" name="Content Placeholder 8">
            <a:extLst>
              <a:ext uri="{FF2B5EF4-FFF2-40B4-BE49-F238E27FC236}">
                <a16:creationId xmlns:a16="http://schemas.microsoft.com/office/drawing/2014/main" id="{FEDD98E2-2380-FAA1-9579-9E03A776F8F1}"/>
              </a:ext>
            </a:extLst>
          </p:cNvPr>
          <p:cNvSpPr>
            <a:spLocks noGrp="1"/>
          </p:cNvSpPr>
          <p:nvPr>
            <p:ph sz="quarter" idx="10"/>
          </p:nvPr>
        </p:nvSpPr>
        <p:spPr>
          <a:xfrm>
            <a:off x="473241" y="1780418"/>
            <a:ext cx="11247118" cy="3831402"/>
          </a:xfrm>
          <a:prstGeom prst="rect">
            <a:avLst/>
          </a:prstGeom>
        </p:spPr>
        <p:txBody>
          <a:bodyPr lIns="0"/>
          <a:lstStyle>
            <a:lvl1pPr marL="0" indent="0">
              <a:lnSpc>
                <a:spcPct val="100000"/>
              </a:lnSpc>
              <a:spcBef>
                <a:spcPts val="0"/>
              </a:spcBef>
              <a:spcAft>
                <a:spcPts val="600"/>
              </a:spcAft>
              <a:buNone/>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1pPr>
            <a:lvl2pPr marL="41148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2pPr>
            <a:lvl3pPr marL="685800">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3pPr>
            <a:lvl4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4pPr>
            <a:lvl5pPr>
              <a:lnSpc>
                <a:spcPct val="100000"/>
              </a:lnSpc>
              <a:spcBef>
                <a:spcPts val="0"/>
              </a:spcBef>
              <a:spcAft>
                <a:spcPts val="600"/>
              </a:spcAft>
              <a:defRPr sz="2000" b="0" i="0">
                <a:solidFill>
                  <a:schemeClr val="bg1"/>
                </a:solidFill>
                <a:latin typeface="Roboto" panose="02000000000000000000" pitchFamily="2" charset="0"/>
                <a:ea typeface="Roboto" panose="02000000000000000000" pitchFamily="2" charset="0"/>
                <a:cs typeface="Roboto" panose="02000000000000000000" pitchFamily="2" charset="0"/>
              </a:defRPr>
            </a:lvl5pPr>
          </a:lstStyle>
          <a:p>
            <a:pPr lvl="0"/>
            <a:r>
              <a:rPr lang="en-US" dirty="0"/>
              <a:t>Edit Master text styles</a:t>
            </a:r>
          </a:p>
          <a:p>
            <a:pPr lvl="1"/>
            <a:r>
              <a:rPr lang="en-US" dirty="0"/>
              <a:t>Second level</a:t>
            </a:r>
          </a:p>
          <a:p>
            <a:pPr lvl="2"/>
            <a:r>
              <a:rPr lang="en-US" dirty="0"/>
              <a:t>Third level</a:t>
            </a:r>
          </a:p>
          <a:p>
            <a:pPr lvl="2"/>
            <a:r>
              <a:rPr lang="en-US" dirty="0"/>
              <a:t>Fourth level</a:t>
            </a:r>
          </a:p>
          <a:p>
            <a:pPr lvl="2"/>
            <a:r>
              <a:rPr lang="en-US" dirty="0"/>
              <a:t>Fifth level</a:t>
            </a:r>
          </a:p>
        </p:txBody>
      </p:sp>
      <p:sp>
        <p:nvSpPr>
          <p:cNvPr id="13" name="Rectangle 12">
            <a:extLst>
              <a:ext uri="{FF2B5EF4-FFF2-40B4-BE49-F238E27FC236}">
                <a16:creationId xmlns:a16="http://schemas.microsoft.com/office/drawing/2014/main" id="{BCACFB9D-720F-C613-48B2-F429C9C1A1AD}"/>
              </a:ext>
            </a:extLst>
          </p:cNvPr>
          <p:cNvSpPr/>
          <p:nvPr userDrawn="1"/>
        </p:nvSpPr>
        <p:spPr>
          <a:xfrm>
            <a:off x="8792767" y="6168135"/>
            <a:ext cx="2754788" cy="246221"/>
          </a:xfrm>
          <a:prstGeom prst="rect">
            <a:avLst/>
          </a:prstGeom>
        </p:spPr>
        <p:txBody>
          <a:bodyPr wrap="square" lIns="0" tIns="0" rIns="0" bIns="0" anchor="ctr" anchorCtr="0">
            <a:noAutofit/>
          </a:bodyPr>
          <a:lstStyle/>
          <a:p>
            <a:pPr>
              <a:spcAft>
                <a:spcPts val="300"/>
              </a:spcAft>
            </a:pPr>
            <a:r>
              <a:rPr lang="en-CA" sz="1000" dirty="0">
                <a:solidFill>
                  <a:schemeClr val="bg1"/>
                </a:solidFill>
                <a:latin typeface="Roboto" panose="02000000000000000000" pitchFamily="2" charset="0"/>
                <a:ea typeface="Roboto" panose="02000000000000000000" pitchFamily="2" charset="0"/>
                <a:cs typeface="Roboto" panose="02000000000000000000" pitchFamily="2" charset="0"/>
              </a:rPr>
              <a:t>Copyright © 2025 Bogoroch &amp; Associates LLP  </a:t>
            </a:r>
            <a:r>
              <a:rPr lang="en-CA" sz="1000" b="1" i="0" dirty="0">
                <a:solidFill>
                  <a:schemeClr val="bg1"/>
                </a:solidFill>
                <a:latin typeface="Roboto" panose="02000000000000000000" pitchFamily="2" charset="0"/>
                <a:ea typeface="Roboto" panose="02000000000000000000" pitchFamily="2" charset="0"/>
                <a:cs typeface="Roboto" panose="02000000000000000000" pitchFamily="2" charset="0"/>
              </a:rPr>
              <a:t>|</a:t>
            </a:r>
          </a:p>
        </p:txBody>
      </p:sp>
      <p:sp>
        <p:nvSpPr>
          <p:cNvPr id="14" name="TextBox 13">
            <a:extLst>
              <a:ext uri="{FF2B5EF4-FFF2-40B4-BE49-F238E27FC236}">
                <a16:creationId xmlns:a16="http://schemas.microsoft.com/office/drawing/2014/main" id="{6B6ADEF1-914E-AB6D-F96E-0ABC771E488A}"/>
              </a:ext>
            </a:extLst>
          </p:cNvPr>
          <p:cNvSpPr txBox="1"/>
          <p:nvPr userDrawn="1"/>
        </p:nvSpPr>
        <p:spPr>
          <a:xfrm>
            <a:off x="11454970" y="6169500"/>
            <a:ext cx="353572" cy="246221"/>
          </a:xfrm>
          <a:prstGeom prst="rect">
            <a:avLst/>
          </a:prstGeom>
          <a:noFill/>
        </p:spPr>
        <p:txBody>
          <a:bodyPr wrap="square" rtlCol="0">
            <a:spAutoFit/>
          </a:bodyPr>
          <a:lstStyle/>
          <a:p>
            <a:fld id="{D3695895-0B78-784A-B8E8-7A4948120D49}" type="slidenum">
              <a:rPr lang="en-US" sz="1000" b="0" i="0" smtClean="0">
                <a:solidFill>
                  <a:srgbClr val="FFFFFF"/>
                </a:solidFill>
                <a:latin typeface="Roboto" panose="02000000000000000000" pitchFamily="2" charset="0"/>
                <a:ea typeface="Roboto" panose="02000000000000000000" pitchFamily="2" charset="0"/>
                <a:cs typeface="Roboto" panose="02000000000000000000" pitchFamily="2" charset="0"/>
              </a:rPr>
              <a:t>‹#›</a:t>
            </a:fld>
            <a:endParaRPr lang="en-US" sz="1000" b="0" i="0" dirty="0">
              <a:solidFill>
                <a:srgbClr val="FFFFFF"/>
              </a:solidFill>
              <a:latin typeface="Roboto" panose="02000000000000000000" pitchFamily="2" charset="0"/>
              <a:ea typeface="Roboto" panose="02000000000000000000" pitchFamily="2" charset="0"/>
              <a:cs typeface="Roboto" panose="02000000000000000000" pitchFamily="2" charset="0"/>
            </a:endParaRPr>
          </a:p>
        </p:txBody>
      </p:sp>
      <p:sp>
        <p:nvSpPr>
          <p:cNvPr id="15" name="Rectangle 14">
            <a:extLst>
              <a:ext uri="{FF2B5EF4-FFF2-40B4-BE49-F238E27FC236}">
                <a16:creationId xmlns:a16="http://schemas.microsoft.com/office/drawing/2014/main" id="{86130712-D168-38C5-8C26-CCEE924DE369}"/>
              </a:ext>
            </a:extLst>
          </p:cNvPr>
          <p:cNvSpPr/>
          <p:nvPr userDrawn="1"/>
        </p:nvSpPr>
        <p:spPr>
          <a:xfrm>
            <a:off x="457200" y="390293"/>
            <a:ext cx="10352638" cy="216315"/>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Aft>
                <a:spcPts val="1200"/>
              </a:spcAft>
            </a:pP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OSGOODE PROFESSIONAL DEVELOPMENT 19</a:t>
            </a:r>
            <a:r>
              <a:rPr lang="en-CA" sz="1400" b="1" baseline="30000" dirty="0">
                <a:solidFill>
                  <a:schemeClr val="tx1"/>
                </a:solidFill>
                <a:latin typeface="Roboto" panose="02000000000000000000" pitchFamily="2" charset="0"/>
                <a:ea typeface="Roboto" panose="02000000000000000000" pitchFamily="2" charset="0"/>
                <a:cs typeface="Roboto" panose="02000000000000000000" pitchFamily="2" charset="0"/>
              </a:rPr>
              <a:t>TH</a:t>
            </a:r>
            <a:r>
              <a:rPr lang="en-CA" sz="1400" b="1" dirty="0">
                <a:solidFill>
                  <a:schemeClr val="tx1"/>
                </a:solidFill>
                <a:latin typeface="Roboto" panose="02000000000000000000" pitchFamily="2" charset="0"/>
                <a:ea typeface="Roboto" panose="02000000000000000000" pitchFamily="2" charset="0"/>
                <a:cs typeface="Roboto" panose="02000000000000000000" pitchFamily="2" charset="0"/>
              </a:rPr>
              <a:t> ANNUAL UPDATE: PERSONAL INJURY LAW AND PRACTICE 2025 </a:t>
            </a:r>
            <a:endParaRPr lang="en-US" sz="14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447318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74897-0D56-86FB-3BCE-884E845274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86301ED6-2A7F-2486-9B10-D20EE5AA8CF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5D9E01-17F6-0D16-611A-5FFE42D60567}"/>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5" name="Footer Placeholder 4">
            <a:extLst>
              <a:ext uri="{FF2B5EF4-FFF2-40B4-BE49-F238E27FC236}">
                <a16:creationId xmlns:a16="http://schemas.microsoft.com/office/drawing/2014/main" id="{E67332A3-AB55-F93F-F255-8FE5DF0A8EE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343E3D4-275C-3790-2DCE-860D8E420CC9}"/>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2550916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87C0D-FB5D-9C09-B319-65F1B431B2B1}"/>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AC71D4C-1866-3BF4-6701-A61033BE5D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299C0E3-2F95-5D69-0054-213C5B8D6C6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03AEB41-5E6A-E09C-8C14-0CDA07B50D03}"/>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6" name="Footer Placeholder 5">
            <a:extLst>
              <a:ext uri="{FF2B5EF4-FFF2-40B4-BE49-F238E27FC236}">
                <a16:creationId xmlns:a16="http://schemas.microsoft.com/office/drawing/2014/main" id="{5AFF6BA5-1813-28CD-F2BD-8134AF27C91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BB1D10F-9558-2E13-840D-60F78100ED99}"/>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3800259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B8DBD-D4C6-6B61-D45B-B275335ACED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8FA03BA-1AF6-18A2-1BD2-3FAC04618E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838B03-35D1-A636-EE28-4810207FE71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3BEE7C6F-97B2-D788-F1FF-26143E3F9C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F97C01-DAD9-16FD-269D-04FE2DA5A7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183A8953-D983-3B58-3458-99AF1CF1D408}"/>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8" name="Footer Placeholder 7">
            <a:extLst>
              <a:ext uri="{FF2B5EF4-FFF2-40B4-BE49-F238E27FC236}">
                <a16:creationId xmlns:a16="http://schemas.microsoft.com/office/drawing/2014/main" id="{E75A2C95-E56F-B971-4EB7-78967DD4F346}"/>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B790F82D-A19D-8A63-5E84-684AD01489FE}"/>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4141816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29BDA-2FC6-EC90-F18B-EBD3B90CF19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5705FFFC-A724-A49A-FF01-5308C46CAB1B}"/>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4" name="Footer Placeholder 3">
            <a:extLst>
              <a:ext uri="{FF2B5EF4-FFF2-40B4-BE49-F238E27FC236}">
                <a16:creationId xmlns:a16="http://schemas.microsoft.com/office/drawing/2014/main" id="{5009226F-AB2C-B312-10F4-4801BFB8EBD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1A0008F7-8D9F-A4D0-08B8-94C5D4458AAB}"/>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1628766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BB7DB3-7906-A6D1-B585-6004DC910646}"/>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3" name="Footer Placeholder 2">
            <a:extLst>
              <a:ext uri="{FF2B5EF4-FFF2-40B4-BE49-F238E27FC236}">
                <a16:creationId xmlns:a16="http://schemas.microsoft.com/office/drawing/2014/main" id="{37CF6DC3-41EE-D7DA-EA73-29F897CF5AD3}"/>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9D2C54B-A0DF-0E67-1B8C-0D68A838E274}"/>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24816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C627F-8E81-84DA-6689-40B9B3DCF7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54ED748-8FEA-A190-1578-87DB0F0572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0717C112-D83B-42C8-A16C-7A40635945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BECFC6-E29B-737C-91E1-BA18CC061B06}"/>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6" name="Footer Placeholder 5">
            <a:extLst>
              <a:ext uri="{FF2B5EF4-FFF2-40B4-BE49-F238E27FC236}">
                <a16:creationId xmlns:a16="http://schemas.microsoft.com/office/drawing/2014/main" id="{98FC0125-BDE7-EE61-9257-FB5A1B5F2D19}"/>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2483B6F-5D05-1A39-2814-32B8B607F460}"/>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1617040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33C1-8A1F-F884-129A-DDE43644FE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B316BC0-D370-BFF4-D38B-90F5D81A0E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7C3AF6F3-8880-380C-E621-D034944BD6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5A9196-D1F8-31B7-997E-F2F02C7CF29B}"/>
              </a:ext>
            </a:extLst>
          </p:cNvPr>
          <p:cNvSpPr>
            <a:spLocks noGrp="1"/>
          </p:cNvSpPr>
          <p:nvPr>
            <p:ph type="dt" sz="half" idx="10"/>
          </p:nvPr>
        </p:nvSpPr>
        <p:spPr/>
        <p:txBody>
          <a:bodyPr/>
          <a:lstStyle/>
          <a:p>
            <a:fld id="{147A7B09-8A05-4D76-95BB-8EAF4F8F848A}" type="datetimeFigureOut">
              <a:rPr lang="en-CA" smtClean="0"/>
              <a:t>2025-10-07</a:t>
            </a:fld>
            <a:endParaRPr lang="en-CA"/>
          </a:p>
        </p:txBody>
      </p:sp>
      <p:sp>
        <p:nvSpPr>
          <p:cNvPr id="6" name="Footer Placeholder 5">
            <a:extLst>
              <a:ext uri="{FF2B5EF4-FFF2-40B4-BE49-F238E27FC236}">
                <a16:creationId xmlns:a16="http://schemas.microsoft.com/office/drawing/2014/main" id="{5B900A57-D647-AD89-B50B-466D9F97306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DEE10F0-4757-7792-7FD9-29F5DE7D5899}"/>
              </a:ext>
            </a:extLst>
          </p:cNvPr>
          <p:cNvSpPr>
            <a:spLocks noGrp="1"/>
          </p:cNvSpPr>
          <p:nvPr>
            <p:ph type="sldNum" sz="quarter" idx="12"/>
          </p:nvPr>
        </p:nvSpPr>
        <p:spPr/>
        <p:txBody>
          <a:bodyPr/>
          <a:lstStyle/>
          <a:p>
            <a:fld id="{7E679EA3-AFC9-496B-9209-F57A750782A1}" type="slidenum">
              <a:rPr lang="en-CA" smtClean="0"/>
              <a:t>‹#›</a:t>
            </a:fld>
            <a:endParaRPr lang="en-CA"/>
          </a:p>
        </p:txBody>
      </p:sp>
    </p:spTree>
    <p:extLst>
      <p:ext uri="{BB962C8B-B14F-4D97-AF65-F5344CB8AC3E}">
        <p14:creationId xmlns:p14="http://schemas.microsoft.com/office/powerpoint/2010/main" val="1736390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C3CC37-8D14-9E0D-0167-A10EA590DF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ECACCA1F-6A46-53CF-75BA-1C4EAC69A7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F2FB173-ED15-FDD5-9C58-90922ED476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47A7B09-8A05-4D76-95BB-8EAF4F8F848A}" type="datetimeFigureOut">
              <a:rPr lang="en-CA" smtClean="0"/>
              <a:t>2025-10-07</a:t>
            </a:fld>
            <a:endParaRPr lang="en-CA"/>
          </a:p>
        </p:txBody>
      </p:sp>
      <p:sp>
        <p:nvSpPr>
          <p:cNvPr id="5" name="Footer Placeholder 4">
            <a:extLst>
              <a:ext uri="{FF2B5EF4-FFF2-40B4-BE49-F238E27FC236}">
                <a16:creationId xmlns:a16="http://schemas.microsoft.com/office/drawing/2014/main" id="{78C44C55-DC9E-3E4A-8D74-31C27E3102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9A0A53B8-6892-951A-BD3F-47F42C19F4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E679EA3-AFC9-496B-9209-F57A750782A1}" type="slidenum">
              <a:rPr lang="en-CA" smtClean="0"/>
              <a:t>‹#›</a:t>
            </a:fld>
            <a:endParaRPr lang="en-CA"/>
          </a:p>
        </p:txBody>
      </p:sp>
      <p:pic>
        <p:nvPicPr>
          <p:cNvPr id="7" name="Picture 6" descr="Background pattern&#10;&#10;Description automatically generated">
            <a:extLst>
              <a:ext uri="{FF2B5EF4-FFF2-40B4-BE49-F238E27FC236}">
                <a16:creationId xmlns:a16="http://schemas.microsoft.com/office/drawing/2014/main" id="{57818379-24F1-D76E-3B4C-256A5020791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35553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descr="Background pattern&#10;&#10;Description automatically generated">
            <a:extLst>
              <a:ext uri="{FF2B5EF4-FFF2-40B4-BE49-F238E27FC236}">
                <a16:creationId xmlns:a16="http://schemas.microsoft.com/office/drawing/2014/main" id="{256FD7ED-42FA-F049-A34E-ECBE904D270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79313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publications.gov.on.ca/store/20170501121/Free_Download_Files/300623.pdf" TargetMode="External"/><Relationship Id="rId2" Type="http://schemas.openxmlformats.org/officeDocument/2006/relationships/hyperlink" Target="http://www.ontario.ca/page/guardianship-childs-money-and-property"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ontario.ca/page/guardianship-childs-money-and-property"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lawsocietyontario-dwd0dscmayfwh7bj.a01.azurefd.net/media/lso/media/lawyers/practice-supports-resources/capacity-thresholds.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canlii.org/en/on/onca/doc/2025/2025onca437/2025onca437.html?searchUrlHash=AAAAAAAAAAEAFjIwMjMgT05DQSA4MjEgKENhbkxJSSkAAAABAAwvMjAyM29uY2E4MjEB" TargetMode="External"/><Relationship Id="rId2" Type="http://schemas.openxmlformats.org/officeDocument/2006/relationships/hyperlink" Target="https://www.canlii.org/en/on/onca/doc/2023/2023onca821/2023onca821.html?searchUrlHash=AAAAAAAAAAEAFzIwMTggT05TQyA0OTIwIChDYW5MSUkpAAAAAQANLzIwMThvbnNjNDkyMA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F3173224-9AA1-533B-98C9-8880838B1ECC}"/>
              </a:ext>
            </a:extLst>
          </p:cNvPr>
          <p:cNvCxnSpPr>
            <a:cxnSpLocks/>
          </p:cNvCxnSpPr>
          <p:nvPr/>
        </p:nvCxnSpPr>
        <p:spPr>
          <a:xfrm>
            <a:off x="640080" y="4868866"/>
            <a:ext cx="640080" cy="0"/>
          </a:xfrm>
          <a:prstGeom prst="line">
            <a:avLst/>
          </a:prstGeom>
          <a:ln w="25400">
            <a:solidFill>
              <a:srgbClr val="FFED5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F68C21B-1EB3-CE22-A13C-D854A2E4FE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412" y="5803912"/>
            <a:ext cx="2840726" cy="551186"/>
          </a:xfrm>
          <a:prstGeom prst="rect">
            <a:avLst/>
          </a:prstGeom>
        </p:spPr>
      </p:pic>
      <p:sp>
        <p:nvSpPr>
          <p:cNvPr id="6" name="Title 1">
            <a:extLst>
              <a:ext uri="{FF2B5EF4-FFF2-40B4-BE49-F238E27FC236}">
                <a16:creationId xmlns:a16="http://schemas.microsoft.com/office/drawing/2014/main" id="{58152388-BE83-5F54-2BF9-28FC09C6ABA8}"/>
              </a:ext>
            </a:extLst>
          </p:cNvPr>
          <p:cNvSpPr txBox="1">
            <a:spLocks/>
          </p:cNvSpPr>
          <p:nvPr/>
        </p:nvSpPr>
        <p:spPr>
          <a:xfrm>
            <a:off x="640080" y="1000710"/>
            <a:ext cx="10495559" cy="1681497"/>
          </a:xfrm>
          <a:prstGeom prst="rect">
            <a:avLst/>
          </a:prstGeom>
        </p:spPr>
        <p:txBody>
          <a:bodyPr vert="horz" lIns="0" tIns="45720" rIns="91440" bIns="45720" rtlCol="0" anchor="b">
            <a:noAutofit/>
          </a:bodyPr>
          <a:lstStyle>
            <a:lvl1pPr algn="ctr" defTabSz="914400" rtl="0" eaLnBrk="1" latinLnBrk="0" hangingPunct="1">
              <a:lnSpc>
                <a:spcPct val="90000"/>
              </a:lnSpc>
              <a:spcBef>
                <a:spcPct val="0"/>
              </a:spcBef>
              <a:buNone/>
              <a:defRPr sz="6000" b="0" i="0" kern="1200">
                <a:solidFill>
                  <a:schemeClr val="tx1"/>
                </a:solidFill>
                <a:latin typeface="Roboto Light" panose="02000000000000000000" pitchFamily="2" charset="0"/>
                <a:ea typeface="Roboto Light" panose="02000000000000000000" pitchFamily="2" charset="0"/>
                <a:cs typeface="Roboto Light" panose="02000000000000000000" pitchFamily="2" charset="0"/>
              </a:defRPr>
            </a:lvl1pPr>
          </a:lstStyle>
          <a:p>
            <a:pPr algn="l">
              <a:lnSpc>
                <a:spcPct val="100000"/>
              </a:lnSpc>
              <a:spcAft>
                <a:spcPts val="600"/>
              </a:spcAft>
            </a:pPr>
            <a:r>
              <a:rPr lang="en-CA" sz="4000" dirty="0">
                <a:solidFill>
                  <a:schemeClr val="bg1"/>
                </a:solidFill>
              </a:rPr>
              <a:t>Understand Your Duties and Risks When Representing Vulnerable Clients</a:t>
            </a:r>
            <a:endParaRPr lang="en-CA" sz="4000" i="1" dirty="0">
              <a:solidFill>
                <a:schemeClr val="bg1"/>
              </a:solidFill>
            </a:endParaRPr>
          </a:p>
        </p:txBody>
      </p:sp>
      <p:sp>
        <p:nvSpPr>
          <p:cNvPr id="7" name="Rectangle 6">
            <a:extLst>
              <a:ext uri="{FF2B5EF4-FFF2-40B4-BE49-F238E27FC236}">
                <a16:creationId xmlns:a16="http://schemas.microsoft.com/office/drawing/2014/main" id="{A5E1609C-5F44-F319-95E9-70D80BC0AE84}"/>
              </a:ext>
            </a:extLst>
          </p:cNvPr>
          <p:cNvSpPr/>
          <p:nvPr/>
        </p:nvSpPr>
        <p:spPr>
          <a:xfrm>
            <a:off x="640080" y="5085905"/>
            <a:ext cx="1452880" cy="584775"/>
          </a:xfrm>
          <a:prstGeom prst="rect">
            <a:avLst/>
          </a:prstGeom>
        </p:spPr>
        <p:txBody>
          <a:bodyPr wrap="square" lIns="0">
            <a:spAutoFit/>
          </a:bodyPr>
          <a:lstStyle/>
          <a:p>
            <a:r>
              <a:rPr lang="en-US" sz="160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HEIDI BROWN</a:t>
            </a:r>
          </a:p>
          <a:p>
            <a:r>
              <a:rPr lang="en-US" sz="1600" dirty="0">
                <a:solidFill>
                  <a:schemeClr val="bg1"/>
                </a:solidFill>
                <a:latin typeface="Roboto Light" panose="02000000000000000000" pitchFamily="2" charset="0"/>
                <a:ea typeface="Roboto Light" panose="02000000000000000000" pitchFamily="2" charset="0"/>
                <a:cs typeface="Roboto Light" panose="02000000000000000000" pitchFamily="2" charset="0"/>
              </a:rPr>
              <a:t>Partner</a:t>
            </a:r>
          </a:p>
        </p:txBody>
      </p:sp>
      <p:sp>
        <p:nvSpPr>
          <p:cNvPr id="8" name="Rectangle 7">
            <a:extLst>
              <a:ext uri="{FF2B5EF4-FFF2-40B4-BE49-F238E27FC236}">
                <a16:creationId xmlns:a16="http://schemas.microsoft.com/office/drawing/2014/main" id="{16D834ED-6A4F-8F4A-53EA-6D8FCC00D0B5}"/>
              </a:ext>
            </a:extLst>
          </p:cNvPr>
          <p:cNvSpPr/>
          <p:nvPr/>
        </p:nvSpPr>
        <p:spPr>
          <a:xfrm>
            <a:off x="640080" y="4127344"/>
            <a:ext cx="3415992" cy="338554"/>
          </a:xfrm>
          <a:prstGeom prst="rect">
            <a:avLst/>
          </a:prstGeom>
        </p:spPr>
        <p:txBody>
          <a:bodyPr wrap="square" lIns="0">
            <a:spAutoFit/>
          </a:bodyPr>
          <a:lstStyle/>
          <a:p>
            <a:r>
              <a:rPr lang="en-US" sz="1600" dirty="0">
                <a:solidFill>
                  <a:schemeClr val="bg1"/>
                </a:solidFill>
                <a:latin typeface="Roboto Medium" panose="02000000000000000000" pitchFamily="2" charset="0"/>
                <a:ea typeface="Roboto Medium" panose="02000000000000000000" pitchFamily="2" charset="0"/>
                <a:cs typeface="Roboto Medium" panose="02000000000000000000" pitchFamily="2" charset="0"/>
              </a:rPr>
              <a:t>OCTOBER 7, 2025</a:t>
            </a:r>
            <a:endParaRPr lang="en-US" sz="1600" dirty="0">
              <a:solidFill>
                <a:schemeClr val="bg1"/>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9" name="TextBox 8">
            <a:extLst>
              <a:ext uri="{FF2B5EF4-FFF2-40B4-BE49-F238E27FC236}">
                <a16:creationId xmlns:a16="http://schemas.microsoft.com/office/drawing/2014/main" id="{3AB91A7E-9BEC-434B-3D4F-1AA42ADD5518}"/>
              </a:ext>
            </a:extLst>
          </p:cNvPr>
          <p:cNvSpPr txBox="1"/>
          <p:nvPr/>
        </p:nvSpPr>
        <p:spPr>
          <a:xfrm>
            <a:off x="960120" y="2944577"/>
            <a:ext cx="9256868" cy="646331"/>
          </a:xfrm>
          <a:prstGeom prst="rect">
            <a:avLst/>
          </a:prstGeom>
          <a:solidFill>
            <a:srgbClr val="FFED59"/>
          </a:solidFill>
        </p:spPr>
        <p:txBody>
          <a:bodyPr wrap="square">
            <a:spAutoFit/>
          </a:bodyPr>
          <a:lstStyle/>
          <a:p>
            <a:pPr algn="ctr">
              <a:lnSpc>
                <a:spcPct val="100000"/>
              </a:lnSpc>
            </a:pPr>
            <a:r>
              <a:rPr lang="en-CA" b="1" dirty="0">
                <a:latin typeface="Roboto" panose="02000000000000000000" pitchFamily="2" charset="0"/>
                <a:ea typeface="Roboto" panose="02000000000000000000" pitchFamily="2" charset="0"/>
                <a:cs typeface="Roboto" panose="02000000000000000000" pitchFamily="2" charset="0"/>
              </a:rPr>
              <a:t>OSGOODE PROFESSIONAL DEVELOPMENT </a:t>
            </a:r>
            <a:r>
              <a:rPr lang="en-CA" sz="1800" b="1" dirty="0">
                <a:latin typeface="Roboto" panose="02000000000000000000" pitchFamily="2" charset="0"/>
                <a:ea typeface="Roboto" panose="02000000000000000000" pitchFamily="2" charset="0"/>
                <a:cs typeface="Roboto" panose="02000000000000000000" pitchFamily="2" charset="0"/>
              </a:rPr>
              <a:t>19</a:t>
            </a:r>
            <a:r>
              <a:rPr lang="en-CA" sz="1800" b="1" baseline="30000" dirty="0">
                <a:latin typeface="Roboto" panose="02000000000000000000" pitchFamily="2" charset="0"/>
                <a:ea typeface="Roboto" panose="02000000000000000000" pitchFamily="2" charset="0"/>
                <a:cs typeface="Roboto" panose="02000000000000000000" pitchFamily="2" charset="0"/>
              </a:rPr>
              <a:t>TH </a:t>
            </a:r>
            <a:r>
              <a:rPr lang="en-CA" sz="1800" b="1" dirty="0">
                <a:latin typeface="Roboto" panose="02000000000000000000" pitchFamily="2" charset="0"/>
                <a:ea typeface="Roboto" panose="02000000000000000000" pitchFamily="2" charset="0"/>
                <a:cs typeface="Roboto" panose="02000000000000000000" pitchFamily="2" charset="0"/>
              </a:rPr>
              <a:t>ANNUAL UPDATE: PERSONAL INJURY LAW AND PRACTICE 2025</a:t>
            </a:r>
          </a:p>
        </p:txBody>
      </p:sp>
    </p:spTree>
    <p:extLst>
      <p:ext uri="{BB962C8B-B14F-4D97-AF65-F5344CB8AC3E}">
        <p14:creationId xmlns:p14="http://schemas.microsoft.com/office/powerpoint/2010/main" val="302964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B65AF-67F8-B289-27CB-647F25A51ADE}"/>
              </a:ext>
            </a:extLst>
          </p:cNvPr>
          <p:cNvSpPr>
            <a:spLocks noGrp="1"/>
          </p:cNvSpPr>
          <p:nvPr>
            <p:ph type="title"/>
          </p:nvPr>
        </p:nvSpPr>
        <p:spPr/>
        <p:txBody>
          <a:bodyPr>
            <a:normAutofit fontScale="90000"/>
          </a:bodyPr>
          <a:lstStyle/>
          <a:p>
            <a:r>
              <a:rPr lang="en-CA" dirty="0"/>
              <a:t>II.  BINDING NATURE OF SETTLEMENTS: RULE 49.08 CHANGE </a:t>
            </a:r>
          </a:p>
        </p:txBody>
      </p:sp>
      <p:sp>
        <p:nvSpPr>
          <p:cNvPr id="3" name="Content Placeholder 2">
            <a:extLst>
              <a:ext uri="{FF2B5EF4-FFF2-40B4-BE49-F238E27FC236}">
                <a16:creationId xmlns:a16="http://schemas.microsoft.com/office/drawing/2014/main" id="{FE04F484-5361-614E-C304-4567C7B9DE60}"/>
              </a:ext>
            </a:extLst>
          </p:cNvPr>
          <p:cNvSpPr>
            <a:spLocks noGrp="1"/>
          </p:cNvSpPr>
          <p:nvPr>
            <p:ph sz="quarter" idx="10"/>
          </p:nvPr>
        </p:nvSpPr>
        <p:spPr>
          <a:xfrm>
            <a:off x="473241" y="1780418"/>
            <a:ext cx="11151312" cy="3831402"/>
          </a:xfrm>
        </p:spPr>
        <p:txBody>
          <a:bodyPr>
            <a:normAutofit/>
          </a:bodyPr>
          <a:lstStyle/>
          <a:p>
            <a:pPr marL="0" indent="0">
              <a:spcAft>
                <a:spcPts val="2400"/>
              </a:spcAft>
              <a:buNone/>
            </a:pPr>
            <a:r>
              <a:rPr lang="en-CA" dirty="0"/>
              <a:t>Rule 49 of the Rules of Civil Procedure addresses settlements and offers to settle. </a:t>
            </a:r>
          </a:p>
          <a:p>
            <a:pPr marL="0" indent="0">
              <a:spcAft>
                <a:spcPts val="2400"/>
              </a:spcAft>
              <a:buNone/>
            </a:pPr>
            <a:r>
              <a:rPr lang="en-CA" dirty="0"/>
              <a:t>The primary aim of Rule 49 is to encourage parties to accept reasonable settlement offers to prevent actions from proceeding to trial in an overburdened civil justice system. </a:t>
            </a:r>
          </a:p>
          <a:p>
            <a:pPr marL="0" indent="0">
              <a:spcAft>
                <a:spcPts val="2400"/>
              </a:spcAft>
              <a:buNone/>
            </a:pPr>
            <a:r>
              <a:rPr lang="en-CA" dirty="0"/>
              <a:t>Although there are major changes regarding disclosure of partial settlements (Rule 49.14 and introduction of Form 49E), </a:t>
            </a:r>
            <a:r>
              <a:rPr lang="en-CA" i="1" dirty="0"/>
              <a:t>with regard to persons under disability</a:t>
            </a:r>
            <a:r>
              <a:rPr lang="en-CA" dirty="0"/>
              <a:t>, effective June 16, 2025, the main change is t</a:t>
            </a:r>
            <a:r>
              <a:rPr lang="en-CA" b="1" dirty="0"/>
              <a:t>he binding nature of settlements when there is a party under disability, amending Rule 49.08.</a:t>
            </a:r>
          </a:p>
        </p:txBody>
      </p:sp>
    </p:spTree>
    <p:extLst>
      <p:ext uri="{BB962C8B-B14F-4D97-AF65-F5344CB8AC3E}">
        <p14:creationId xmlns:p14="http://schemas.microsoft.com/office/powerpoint/2010/main" val="244093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2ECB6-FF17-1DD1-7BAC-8F2F7EDEFFF5}"/>
              </a:ext>
            </a:extLst>
          </p:cNvPr>
          <p:cNvSpPr>
            <a:spLocks noGrp="1"/>
          </p:cNvSpPr>
          <p:nvPr>
            <p:ph type="title"/>
          </p:nvPr>
        </p:nvSpPr>
        <p:spPr/>
        <p:txBody>
          <a:bodyPr>
            <a:normAutofit fontScale="90000"/>
          </a:bodyPr>
          <a:lstStyle/>
          <a:p>
            <a:r>
              <a:rPr lang="en-CA" i="1" dirty="0"/>
              <a:t>Amendment to Rule 49.08: Changes to the Binding Nature of Settlements Involving Parties Under Disability</a:t>
            </a:r>
            <a:endParaRPr lang="en-CA" dirty="0"/>
          </a:p>
        </p:txBody>
      </p:sp>
      <p:sp>
        <p:nvSpPr>
          <p:cNvPr id="3" name="Content Placeholder 2">
            <a:extLst>
              <a:ext uri="{FF2B5EF4-FFF2-40B4-BE49-F238E27FC236}">
                <a16:creationId xmlns:a16="http://schemas.microsoft.com/office/drawing/2014/main" id="{170AC0B8-EC5E-C3C0-37FE-41035D3DF152}"/>
              </a:ext>
            </a:extLst>
          </p:cNvPr>
          <p:cNvSpPr>
            <a:spLocks noGrp="1"/>
          </p:cNvSpPr>
          <p:nvPr>
            <p:ph sz="quarter" idx="10"/>
          </p:nvPr>
        </p:nvSpPr>
        <p:spPr/>
        <p:txBody>
          <a:bodyPr>
            <a:normAutofit fontScale="92500" lnSpcReduction="20000"/>
          </a:bodyPr>
          <a:lstStyle/>
          <a:p>
            <a:pPr marL="0" indent="0">
              <a:buNone/>
            </a:pPr>
            <a:r>
              <a:rPr lang="en-CA" dirty="0"/>
              <a:t>Until Ontario Regulation 50/25, Rule 49.08 read:</a:t>
            </a:r>
          </a:p>
          <a:p>
            <a:pPr marL="0" indent="0">
              <a:buNone/>
            </a:pPr>
            <a:r>
              <a:rPr lang="en-CA" dirty="0"/>
              <a:t> </a:t>
            </a:r>
          </a:p>
          <a:p>
            <a:pPr marL="0" indent="0">
              <a:buNone/>
            </a:pPr>
            <a:r>
              <a:rPr lang="en-CA" b="1" dirty="0"/>
              <a:t>49.08</a:t>
            </a:r>
            <a:r>
              <a:rPr lang="en-CA" dirty="0"/>
              <a:t> A party under disability may make, withdraw and accept an offer to settle, but if approval of the settlement is required under rule 7.08, no acceptance of an offer made by the party and no acceptance by the party of an offer made by another party is binding on the party until that approval has been given. O. Reg. 281/16, s. 6.</a:t>
            </a:r>
          </a:p>
          <a:p>
            <a:pPr marL="0" indent="0">
              <a:buNone/>
            </a:pPr>
            <a:r>
              <a:rPr lang="en-CA" dirty="0"/>
              <a:t> </a:t>
            </a:r>
          </a:p>
          <a:p>
            <a:pPr marL="0" indent="0">
              <a:buNone/>
            </a:pPr>
            <a:r>
              <a:rPr lang="en-CA" b="1" dirty="0"/>
              <a:t>Rule 49.08 </a:t>
            </a:r>
            <a:r>
              <a:rPr lang="en-CA" dirty="0"/>
              <a:t>has been amended to explicitly state that </a:t>
            </a:r>
            <a:r>
              <a:rPr lang="en-CA" i="1" dirty="0"/>
              <a:t>a settlement involving a party under disability is not binding on that party unless approved by a judge under Rule 7.08, except where Rule 7.08 otherwise provides.</a:t>
            </a:r>
            <a:r>
              <a:rPr lang="en-CA" dirty="0"/>
              <a:t> </a:t>
            </a:r>
          </a:p>
          <a:p>
            <a:pPr marL="0" indent="0">
              <a:buNone/>
            </a:pPr>
            <a:r>
              <a:rPr lang="en-CA" dirty="0"/>
              <a:t> </a:t>
            </a:r>
          </a:p>
          <a:p>
            <a:pPr marL="0" indent="0">
              <a:buNone/>
            </a:pPr>
            <a:r>
              <a:rPr lang="en-CA" dirty="0"/>
              <a:t>This amendment aligns Rule 49 with Rule 7.08. While court approval has always been required for cases involving a vulnerable person, this amendment emphasizes that a Rule 49 offer or acceptance cannot remove the requirement of court approval.</a:t>
            </a:r>
          </a:p>
        </p:txBody>
      </p:sp>
    </p:spTree>
    <p:extLst>
      <p:ext uri="{BB962C8B-B14F-4D97-AF65-F5344CB8AC3E}">
        <p14:creationId xmlns:p14="http://schemas.microsoft.com/office/powerpoint/2010/main" val="3897275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A6AFF3-315E-F39D-009A-339C000BB62A}"/>
              </a:ext>
            </a:extLst>
          </p:cNvPr>
          <p:cNvSpPr>
            <a:spLocks noGrp="1"/>
          </p:cNvSpPr>
          <p:nvPr>
            <p:ph sz="quarter" idx="10"/>
          </p:nvPr>
        </p:nvSpPr>
        <p:spPr>
          <a:xfrm>
            <a:off x="473241" y="1585609"/>
            <a:ext cx="11247118" cy="4026211"/>
          </a:xfrm>
        </p:spPr>
        <p:txBody>
          <a:bodyPr/>
          <a:lstStyle/>
          <a:p>
            <a:pPr marL="0" indent="0">
              <a:buNone/>
            </a:pPr>
            <a:r>
              <a:rPr lang="en-CA" dirty="0"/>
              <a:t>As of June 16, 2025, Rule 49.08 reads:</a:t>
            </a:r>
          </a:p>
          <a:p>
            <a:pPr marL="0" indent="0">
              <a:buNone/>
            </a:pPr>
            <a:r>
              <a:rPr lang="en-CA" dirty="0"/>
              <a:t> </a:t>
            </a:r>
          </a:p>
          <a:p>
            <a:pPr marL="0" indent="0">
              <a:buNone/>
            </a:pPr>
            <a:r>
              <a:rPr lang="en-CA" b="1" dirty="0"/>
              <a:t>49.08</a:t>
            </a:r>
            <a:r>
              <a:rPr lang="en-CA" dirty="0"/>
              <a:t> A party under disability may make, withdraw and accept an offer to settle, but the acceptance of an offer made by a party under disability, or the acceptance by a party under disability of an offer made by another party, is not binding on the party under disability without the approval of a judge under rule 7.08, except as otherwise provided by that rule. O. Reg. 50/25, s. 7.</a:t>
            </a:r>
          </a:p>
          <a:p>
            <a:endParaRPr lang="en-CA" dirty="0"/>
          </a:p>
        </p:txBody>
      </p:sp>
    </p:spTree>
    <p:extLst>
      <p:ext uri="{BB962C8B-B14F-4D97-AF65-F5344CB8AC3E}">
        <p14:creationId xmlns:p14="http://schemas.microsoft.com/office/powerpoint/2010/main" val="2715092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386F8-29A6-97DB-1345-34D3F83F7BE1}"/>
              </a:ext>
            </a:extLst>
          </p:cNvPr>
          <p:cNvSpPr>
            <a:spLocks noGrp="1"/>
          </p:cNvSpPr>
          <p:nvPr>
            <p:ph type="title"/>
          </p:nvPr>
        </p:nvSpPr>
        <p:spPr/>
        <p:txBody>
          <a:bodyPr>
            <a:normAutofit fontScale="90000"/>
          </a:bodyPr>
          <a:lstStyle/>
          <a:p>
            <a:r>
              <a:rPr lang="en-CA" dirty="0"/>
              <a:t>III. 	DO PARENTS HAVE THE RIGHT TO MAKE DECISIONS 	ABOUT CHILDREN’S ASSETS/PROPERTY?</a:t>
            </a:r>
          </a:p>
        </p:txBody>
      </p:sp>
      <p:sp>
        <p:nvSpPr>
          <p:cNvPr id="3" name="Content Placeholder 2">
            <a:extLst>
              <a:ext uri="{FF2B5EF4-FFF2-40B4-BE49-F238E27FC236}">
                <a16:creationId xmlns:a16="http://schemas.microsoft.com/office/drawing/2014/main" id="{93981323-DB81-9079-04B4-64AD4CB190B2}"/>
              </a:ext>
            </a:extLst>
          </p:cNvPr>
          <p:cNvSpPr>
            <a:spLocks noGrp="1"/>
          </p:cNvSpPr>
          <p:nvPr>
            <p:ph sz="quarter" idx="10"/>
          </p:nvPr>
        </p:nvSpPr>
        <p:spPr/>
        <p:txBody>
          <a:bodyPr>
            <a:normAutofit/>
          </a:bodyPr>
          <a:lstStyle/>
          <a:p>
            <a:pPr marL="0" indent="0">
              <a:spcAft>
                <a:spcPts val="1200"/>
              </a:spcAft>
              <a:buNone/>
            </a:pPr>
            <a:r>
              <a:rPr lang="en-CA" dirty="0"/>
              <a:t>Children under the age of 18 can acquire assets through:</a:t>
            </a:r>
          </a:p>
          <a:p>
            <a:pPr marL="342900" indent="-342900">
              <a:buFont typeface="Arial" panose="020B0604020202020204" pitchFamily="34" charset="0"/>
              <a:buChar char="•"/>
            </a:pPr>
            <a:r>
              <a:rPr lang="en-CA" dirty="0"/>
              <a:t>Damages awarded by settlement or trial of a civil action; </a:t>
            </a:r>
          </a:p>
          <a:p>
            <a:pPr marL="342900" indent="-342900">
              <a:buFont typeface="Arial" panose="020B0604020202020204" pitchFamily="34" charset="0"/>
              <a:buChar char="•"/>
            </a:pPr>
            <a:r>
              <a:rPr lang="en-CA" dirty="0"/>
              <a:t>Inheritance;</a:t>
            </a:r>
          </a:p>
          <a:p>
            <a:pPr marL="342900" indent="-342900">
              <a:buFont typeface="Arial" panose="020B0604020202020204" pitchFamily="34" charset="0"/>
              <a:buChar char="•"/>
            </a:pPr>
            <a:r>
              <a:rPr lang="en-CA" dirty="0"/>
              <a:t>Insurance proceeds where the child is the beneficiary (such as life or accident insurance);</a:t>
            </a:r>
          </a:p>
          <a:p>
            <a:pPr marL="342900" indent="-342900">
              <a:buFont typeface="Arial" panose="020B0604020202020204" pitchFamily="34" charset="0"/>
              <a:buChar char="•"/>
            </a:pPr>
            <a:r>
              <a:rPr lang="en-CA" dirty="0"/>
              <a:t>RRSP or pension plan where the child is the beneficiary; and</a:t>
            </a:r>
          </a:p>
          <a:p>
            <a:pPr marL="342900" indent="-342900">
              <a:buFont typeface="Arial" panose="020B0604020202020204" pitchFamily="34" charset="0"/>
              <a:buChar char="•"/>
            </a:pPr>
            <a:r>
              <a:rPr lang="en-CA" dirty="0"/>
              <a:t>Gifts</a:t>
            </a:r>
          </a:p>
          <a:p>
            <a:pPr marL="0" indent="0">
              <a:buNone/>
            </a:pPr>
            <a:endParaRPr lang="en-CA" dirty="0"/>
          </a:p>
          <a:p>
            <a:pPr marL="0" indent="0">
              <a:buNone/>
            </a:pPr>
            <a:r>
              <a:rPr lang="en-CA" dirty="0"/>
              <a:t>Assets may include money, personal property, real estate or corporate shares.</a:t>
            </a:r>
          </a:p>
        </p:txBody>
      </p:sp>
    </p:spTree>
    <p:extLst>
      <p:ext uri="{BB962C8B-B14F-4D97-AF65-F5344CB8AC3E}">
        <p14:creationId xmlns:p14="http://schemas.microsoft.com/office/powerpoint/2010/main" val="2829985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DAE8CE-4B07-882D-3908-7F3A483D6390}"/>
              </a:ext>
            </a:extLst>
          </p:cNvPr>
          <p:cNvSpPr>
            <a:spLocks noGrp="1"/>
          </p:cNvSpPr>
          <p:nvPr>
            <p:ph sz="quarter" idx="10"/>
          </p:nvPr>
        </p:nvSpPr>
        <p:spPr>
          <a:xfrm>
            <a:off x="473241" y="1498060"/>
            <a:ext cx="11247118" cy="4113760"/>
          </a:xfrm>
        </p:spPr>
        <p:txBody>
          <a:bodyPr>
            <a:normAutofit/>
          </a:bodyPr>
          <a:lstStyle/>
          <a:p>
            <a:pPr marL="0" indent="0">
              <a:buNone/>
            </a:pPr>
            <a:r>
              <a:rPr lang="en-CA" dirty="0"/>
              <a:t>In Ontario, a child’s parent is not automatically entitled to receive and manage their child’s money.</a:t>
            </a:r>
          </a:p>
          <a:p>
            <a:pPr marL="0" indent="0">
              <a:buNone/>
            </a:pPr>
            <a:r>
              <a:rPr lang="en-CA" dirty="0"/>
              <a:t> </a:t>
            </a:r>
          </a:p>
          <a:p>
            <a:pPr marL="0" indent="0">
              <a:buNone/>
            </a:pPr>
            <a:r>
              <a:rPr lang="en-CA" b="1" dirty="0"/>
              <a:t>Amounts over $35,000 - </a:t>
            </a:r>
            <a:r>
              <a:rPr lang="en-CA" dirty="0"/>
              <a:t>When a child under age 18 has received funds totalling over $35,000, the money is paid into Court and managed by the Accountant of the Superior Court of Justice (ASCJ).</a:t>
            </a:r>
          </a:p>
          <a:p>
            <a:pPr marL="0" indent="0">
              <a:buNone/>
            </a:pPr>
            <a:endParaRPr lang="en-CA" dirty="0"/>
          </a:p>
          <a:p>
            <a:pPr marL="0" indent="0">
              <a:buNone/>
            </a:pPr>
            <a:r>
              <a:rPr lang="en-CA" dirty="0"/>
              <a:t>The assets will then be held and invested until the child reaches the age of 18 </a:t>
            </a:r>
            <a:r>
              <a:rPr lang="en-CA" b="1" dirty="0"/>
              <a:t>UNLESS</a:t>
            </a:r>
            <a:r>
              <a:rPr lang="en-CA" dirty="0"/>
              <a:t>:</a:t>
            </a:r>
          </a:p>
          <a:p>
            <a:pPr marL="342900" indent="-342900">
              <a:buFont typeface="Arial" panose="020B0604020202020204" pitchFamily="34" charset="0"/>
              <a:buChar char="•"/>
            </a:pPr>
            <a:r>
              <a:rPr lang="en-CA" dirty="0"/>
              <a:t>a person has been named as the trustee of the child’s money in a legal document, such as a Will or beneficiary designation, or</a:t>
            </a:r>
          </a:p>
          <a:p>
            <a:pPr marL="342900" indent="-342900">
              <a:buFont typeface="Arial" panose="020B0604020202020204" pitchFamily="34" charset="0"/>
              <a:buChar char="•"/>
            </a:pPr>
            <a:r>
              <a:rPr lang="en-CA" dirty="0"/>
              <a:t>someone is appointed by a judge as a guardian of the child’s property under the </a:t>
            </a:r>
            <a:r>
              <a:rPr lang="en-CA" i="1" dirty="0"/>
              <a:t>Children’s Law Reform Act.</a:t>
            </a:r>
          </a:p>
        </p:txBody>
      </p:sp>
    </p:spTree>
    <p:extLst>
      <p:ext uri="{BB962C8B-B14F-4D97-AF65-F5344CB8AC3E}">
        <p14:creationId xmlns:p14="http://schemas.microsoft.com/office/powerpoint/2010/main" val="3661468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DEE43-F616-A5C7-31E8-56F17E3E7FB5}"/>
              </a:ext>
            </a:extLst>
          </p:cNvPr>
          <p:cNvSpPr>
            <a:spLocks noGrp="1"/>
          </p:cNvSpPr>
          <p:nvPr>
            <p:ph type="title"/>
          </p:nvPr>
        </p:nvSpPr>
        <p:spPr/>
        <p:txBody>
          <a:bodyPr>
            <a:normAutofit fontScale="90000"/>
          </a:bodyPr>
          <a:lstStyle/>
          <a:p>
            <a:r>
              <a:rPr lang="en-CA" dirty="0"/>
              <a:t>MONEY TO BE PAID INTO COURT</a:t>
            </a:r>
          </a:p>
        </p:txBody>
      </p:sp>
      <p:sp>
        <p:nvSpPr>
          <p:cNvPr id="3" name="Content Placeholder 2">
            <a:extLst>
              <a:ext uri="{FF2B5EF4-FFF2-40B4-BE49-F238E27FC236}">
                <a16:creationId xmlns:a16="http://schemas.microsoft.com/office/drawing/2014/main" id="{CE5AE532-7E33-761C-BBDC-CDA972F9288D}"/>
              </a:ext>
            </a:extLst>
          </p:cNvPr>
          <p:cNvSpPr>
            <a:spLocks noGrp="1"/>
          </p:cNvSpPr>
          <p:nvPr>
            <p:ph sz="quarter" idx="10"/>
          </p:nvPr>
        </p:nvSpPr>
        <p:spPr/>
        <p:txBody>
          <a:bodyPr>
            <a:normAutofit fontScale="85000" lnSpcReduction="20000"/>
          </a:bodyPr>
          <a:lstStyle/>
          <a:p>
            <a:pPr marL="0" indent="0">
              <a:spcAft>
                <a:spcPts val="1200"/>
              </a:spcAft>
              <a:buNone/>
            </a:pPr>
            <a:r>
              <a:rPr lang="en-CA" b="1" dirty="0"/>
              <a:t>7.09</a:t>
            </a:r>
            <a:r>
              <a:rPr lang="en-CA" dirty="0"/>
              <a:t> (1) Any money payable to a person under disability under an order or a settlement shall be paid into court, unless a judge orders otherwise.  </a:t>
            </a:r>
          </a:p>
          <a:p>
            <a:pPr marL="0" indent="0">
              <a:spcAft>
                <a:spcPts val="1200"/>
              </a:spcAft>
              <a:buNone/>
            </a:pPr>
            <a:r>
              <a:rPr lang="en-CA" b="1" dirty="0"/>
              <a:t>Note: On October 6, 2025, subrule 7.09 (1) of the Regulation is amended by adding “who is not a minor” after “a person under disability”. </a:t>
            </a:r>
          </a:p>
          <a:p>
            <a:pPr marL="0" indent="0">
              <a:spcAft>
                <a:spcPts val="1200"/>
              </a:spcAft>
              <a:buNone/>
            </a:pPr>
            <a:r>
              <a:rPr lang="en-CA" b="1" dirty="0"/>
              <a:t>Note: On October 6, 2025, rule 7.09 of the Regulation is amended by adding the following subrule: </a:t>
            </a:r>
            <a:r>
              <a:rPr lang="en-CA" dirty="0"/>
              <a:t> </a:t>
            </a:r>
          </a:p>
          <a:p>
            <a:pPr marL="0" indent="0">
              <a:spcAft>
                <a:spcPts val="1200"/>
              </a:spcAft>
              <a:buNone/>
            </a:pPr>
            <a:r>
              <a:rPr lang="en-CA" dirty="0"/>
              <a:t>(1.1) Any money payable to a minor under an order or a settlement shall be paid into court, unless the court orders otherwise having regard to,</a:t>
            </a:r>
          </a:p>
          <a:p>
            <a:pPr marL="0" indent="0">
              <a:spcAft>
                <a:spcPts val="1200"/>
              </a:spcAft>
              <a:buNone/>
            </a:pPr>
            <a:r>
              <a:rPr lang="en-CA" dirty="0"/>
              <a:t>	(a) section 47, 59 or 60 of the </a:t>
            </a:r>
            <a:r>
              <a:rPr lang="en-CA" i="1" dirty="0"/>
              <a:t>Children’s Law Reform Act</a:t>
            </a:r>
            <a:r>
              <a:rPr lang="en-CA" dirty="0"/>
              <a:t>; or</a:t>
            </a:r>
          </a:p>
          <a:p>
            <a:pPr marL="0" indent="0">
              <a:spcAft>
                <a:spcPts val="1200"/>
              </a:spcAft>
              <a:buNone/>
            </a:pPr>
            <a:r>
              <a:rPr lang="en-CA" dirty="0"/>
              <a:t>	(b) section 51 of that Act, where the total of the amount of money and the value of any personal 	property do not exceed the amount prescribed for the purposes of subsection (1.1) of that section. </a:t>
            </a:r>
            <a:br>
              <a:rPr lang="en-CA" dirty="0"/>
            </a:br>
            <a:r>
              <a:rPr lang="en-CA" dirty="0"/>
              <a:t>	O. Reg. 173/25, s. 8 (2).</a:t>
            </a:r>
          </a:p>
          <a:p>
            <a:pPr marL="0" indent="0">
              <a:spcAft>
                <a:spcPts val="1200"/>
              </a:spcAft>
              <a:buNone/>
            </a:pPr>
            <a:r>
              <a:rPr lang="en-CA" dirty="0"/>
              <a:t>(2) Any money paid to the Children’s Lawyer on behalf of a person under disability shall be paid into court, unless a judge orders otherwise.  R.R.O. 1990, Reg. 194, r. 7.09 (2); O. Reg. 69/95, s. 19.</a:t>
            </a:r>
          </a:p>
        </p:txBody>
      </p:sp>
    </p:spTree>
    <p:extLst>
      <p:ext uri="{BB962C8B-B14F-4D97-AF65-F5344CB8AC3E}">
        <p14:creationId xmlns:p14="http://schemas.microsoft.com/office/powerpoint/2010/main" val="1343982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A4B69-8902-0B9F-C06D-F776F4BEB4FB}"/>
              </a:ext>
            </a:extLst>
          </p:cNvPr>
          <p:cNvSpPr>
            <a:spLocks noGrp="1"/>
          </p:cNvSpPr>
          <p:nvPr>
            <p:ph type="title"/>
          </p:nvPr>
        </p:nvSpPr>
        <p:spPr/>
        <p:txBody>
          <a:bodyPr>
            <a:normAutofit fontScale="90000"/>
          </a:bodyPr>
          <a:lstStyle/>
          <a:p>
            <a:r>
              <a:rPr lang="en-CA" dirty="0"/>
              <a:t>FIAT APPLICATIONS</a:t>
            </a:r>
          </a:p>
        </p:txBody>
      </p:sp>
      <p:sp>
        <p:nvSpPr>
          <p:cNvPr id="3" name="Content Placeholder 2">
            <a:extLst>
              <a:ext uri="{FF2B5EF4-FFF2-40B4-BE49-F238E27FC236}">
                <a16:creationId xmlns:a16="http://schemas.microsoft.com/office/drawing/2014/main" id="{8A3AB839-6BA4-B078-EB82-26B6C75050FB}"/>
              </a:ext>
            </a:extLst>
          </p:cNvPr>
          <p:cNvSpPr>
            <a:spLocks noGrp="1"/>
          </p:cNvSpPr>
          <p:nvPr>
            <p:ph sz="quarter" idx="10"/>
          </p:nvPr>
        </p:nvSpPr>
        <p:spPr/>
        <p:txBody>
          <a:bodyPr>
            <a:normAutofit/>
          </a:bodyPr>
          <a:lstStyle/>
          <a:p>
            <a:pPr marL="0" indent="0">
              <a:buNone/>
            </a:pPr>
            <a:r>
              <a:rPr lang="en-CA" dirty="0"/>
              <a:t>If funds are needed before the child turns 18, applications can be made summarily through the </a:t>
            </a:r>
            <a:r>
              <a:rPr lang="en-CA" u="sng" dirty="0"/>
              <a:t>Office of the Children’s Lawyer</a:t>
            </a:r>
            <a:r>
              <a:rPr lang="en-CA" dirty="0"/>
              <a:t>’s Minors Funds Program if a parent or caregiver can demonstrate financial need and the request is for </a:t>
            </a:r>
            <a:r>
              <a:rPr lang="en-CA" i="1" dirty="0"/>
              <a:t>the direct benefit of the child</a:t>
            </a:r>
            <a:r>
              <a:rPr lang="en-CA" dirty="0"/>
              <a:t>. </a:t>
            </a:r>
          </a:p>
          <a:p>
            <a:pPr marL="0" indent="0">
              <a:buNone/>
            </a:pPr>
            <a:r>
              <a:rPr lang="en-CA" dirty="0"/>
              <a:t> </a:t>
            </a:r>
          </a:p>
          <a:p>
            <a:pPr marL="0" indent="0">
              <a:buNone/>
            </a:pPr>
            <a:r>
              <a:rPr lang="en-CA" dirty="0"/>
              <a:t>Resources:</a:t>
            </a:r>
          </a:p>
          <a:p>
            <a:pPr marL="342900" indent="-342900">
              <a:buFont typeface="Arial" panose="020B0604020202020204" pitchFamily="34" charset="0"/>
              <a:buChar char="•"/>
            </a:pPr>
            <a:r>
              <a:rPr lang="en-CA" u="sng" dirty="0">
                <a:solidFill>
                  <a:srgbClr val="00B0F0"/>
                </a:solidFill>
                <a:hlinkClick r:id="rId2">
                  <a:extLst>
                    <a:ext uri="{A12FA001-AC4F-418D-AE19-62706E023703}">
                      <ahyp:hlinkClr xmlns:ahyp="http://schemas.microsoft.com/office/drawing/2018/hyperlinkcolor" val="tx"/>
                    </a:ext>
                  </a:extLst>
                </a:hlinkClick>
              </a:rPr>
              <a:t>www.ontario.ca/page/guardianship-childs-money-and-property</a:t>
            </a:r>
            <a:endParaRPr lang="en-CA" dirty="0"/>
          </a:p>
          <a:p>
            <a:pPr marL="342900" indent="-342900">
              <a:buFont typeface="Arial" panose="020B0604020202020204" pitchFamily="34" charset="0"/>
              <a:buChar char="•"/>
            </a:pPr>
            <a:r>
              <a:rPr lang="en-CA" u="sng" dirty="0">
                <a:solidFill>
                  <a:srgbClr val="00B0F0"/>
                </a:solidFill>
                <a:hlinkClick r:id="rId3">
                  <a:extLst>
                    <a:ext uri="{A12FA001-AC4F-418D-AE19-62706E023703}">
                      <ahyp:hlinkClr xmlns:ahyp="http://schemas.microsoft.com/office/drawing/2018/hyperlinkcolor" val="tx"/>
                    </a:ext>
                  </a:extLst>
                </a:hlinkClick>
              </a:rPr>
              <a:t>www.publications.gov.on.ca/store/20170501121/Free_Download_Files/300623.pdf</a:t>
            </a:r>
            <a:endParaRPr lang="en-CA" dirty="0">
              <a:solidFill>
                <a:srgbClr val="00B0F0"/>
              </a:solidFill>
            </a:endParaRPr>
          </a:p>
        </p:txBody>
      </p:sp>
    </p:spTree>
    <p:extLst>
      <p:ext uri="{BB962C8B-B14F-4D97-AF65-F5344CB8AC3E}">
        <p14:creationId xmlns:p14="http://schemas.microsoft.com/office/powerpoint/2010/main" val="6792280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1A019-DB7B-2407-D99A-18BCE52E6504}"/>
              </a:ext>
            </a:extLst>
          </p:cNvPr>
          <p:cNvSpPr>
            <a:spLocks noGrp="1"/>
          </p:cNvSpPr>
          <p:nvPr>
            <p:ph type="title"/>
          </p:nvPr>
        </p:nvSpPr>
        <p:spPr/>
        <p:txBody>
          <a:bodyPr>
            <a:normAutofit fontScale="90000"/>
          </a:bodyPr>
          <a:lstStyle/>
          <a:p>
            <a:r>
              <a:rPr lang="en-CA" dirty="0"/>
              <a:t>No legal guardianship required for amounts under $35,000 </a:t>
            </a:r>
          </a:p>
        </p:txBody>
      </p:sp>
      <p:sp>
        <p:nvSpPr>
          <p:cNvPr id="3" name="Content Placeholder 2">
            <a:extLst>
              <a:ext uri="{FF2B5EF4-FFF2-40B4-BE49-F238E27FC236}">
                <a16:creationId xmlns:a16="http://schemas.microsoft.com/office/drawing/2014/main" id="{9CC4B631-8839-1DE1-CC42-DECBDD23EAD4}"/>
              </a:ext>
            </a:extLst>
          </p:cNvPr>
          <p:cNvSpPr>
            <a:spLocks noGrp="1"/>
          </p:cNvSpPr>
          <p:nvPr>
            <p:ph sz="quarter" idx="10"/>
          </p:nvPr>
        </p:nvSpPr>
        <p:spPr/>
        <p:txBody>
          <a:bodyPr>
            <a:normAutofit fontScale="92500" lnSpcReduction="10000"/>
          </a:bodyPr>
          <a:lstStyle/>
          <a:p>
            <a:pPr marL="0" indent="0">
              <a:buNone/>
            </a:pPr>
            <a:r>
              <a:rPr lang="en-CA" dirty="0"/>
              <a:t>Under the </a:t>
            </a:r>
            <a:r>
              <a:rPr lang="en-CA" i="1" dirty="0"/>
              <a:t>Children’s Law Reform Act</a:t>
            </a:r>
            <a:r>
              <a:rPr lang="en-CA" dirty="0"/>
              <a:t> (CLRA), if no guardian of a child’s property exists or has been appointed and the total amount owed to the child is $35,000 or less, the money or assets may be paid or transferred to:</a:t>
            </a:r>
          </a:p>
          <a:p>
            <a:pPr marL="342900" lvl="0" indent="-342900">
              <a:buFont typeface="Arial" panose="020B0604020202020204" pitchFamily="34" charset="0"/>
              <a:buChar char="•"/>
            </a:pPr>
            <a:r>
              <a:rPr lang="en-CA" dirty="0"/>
              <a:t>a parent with whom the child resides,</a:t>
            </a:r>
          </a:p>
          <a:p>
            <a:pPr marL="342900" lvl="0" indent="-342900">
              <a:buFont typeface="Arial" panose="020B0604020202020204" pitchFamily="34" charset="0"/>
              <a:buChar char="•"/>
            </a:pPr>
            <a:r>
              <a:rPr lang="en-CA" dirty="0"/>
              <a:t>a person with lawful custody of the child, or to</a:t>
            </a:r>
          </a:p>
          <a:p>
            <a:pPr marL="342900" lvl="0" indent="-342900">
              <a:buFont typeface="Arial" panose="020B0604020202020204" pitchFamily="34" charset="0"/>
              <a:buChar char="•"/>
            </a:pPr>
            <a:r>
              <a:rPr lang="en-CA" dirty="0"/>
              <a:t>the child where he or she has a legal obligation to support another person.</a:t>
            </a:r>
          </a:p>
          <a:p>
            <a:pPr marL="0" indent="0">
              <a:buNone/>
            </a:pPr>
            <a:endParaRPr lang="en-CA" dirty="0"/>
          </a:p>
          <a:p>
            <a:pPr marL="0" indent="0">
              <a:buNone/>
            </a:pPr>
            <a:r>
              <a:rPr lang="en-CA" dirty="0"/>
              <a:t>This also applies to money payable under a judgment or order of a court, or when there is no Will to provide instructions.</a:t>
            </a:r>
          </a:p>
          <a:p>
            <a:pPr marL="0" indent="0">
              <a:buNone/>
            </a:pPr>
            <a:endParaRPr lang="en-CA" dirty="0"/>
          </a:p>
          <a:p>
            <a:pPr marL="0" indent="0">
              <a:buNone/>
            </a:pPr>
            <a:r>
              <a:rPr lang="en-CA" dirty="0"/>
              <a:t>Anyone receiving money or property on behalf of a child has the same legal responsibilities as a “guardian of property” for its care and management, according to the</a:t>
            </a:r>
            <a:r>
              <a:rPr lang="en-CA" i="1" dirty="0"/>
              <a:t> Act.</a:t>
            </a:r>
            <a:endParaRPr lang="en-CA" dirty="0"/>
          </a:p>
        </p:txBody>
      </p:sp>
    </p:spTree>
    <p:extLst>
      <p:ext uri="{BB962C8B-B14F-4D97-AF65-F5344CB8AC3E}">
        <p14:creationId xmlns:p14="http://schemas.microsoft.com/office/powerpoint/2010/main" val="3234139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4603C-1C63-FA48-C00D-D52F8A504E5C}"/>
              </a:ext>
            </a:extLst>
          </p:cNvPr>
          <p:cNvSpPr>
            <a:spLocks noGrp="1"/>
          </p:cNvSpPr>
          <p:nvPr>
            <p:ph type="title"/>
          </p:nvPr>
        </p:nvSpPr>
        <p:spPr/>
        <p:txBody>
          <a:bodyPr>
            <a:normAutofit fontScale="90000"/>
          </a:bodyPr>
          <a:lstStyle/>
          <a:p>
            <a:r>
              <a:rPr lang="en-CA" dirty="0"/>
              <a:t>Application for appointment of guardian of property of a child</a:t>
            </a:r>
          </a:p>
        </p:txBody>
      </p:sp>
      <p:sp>
        <p:nvSpPr>
          <p:cNvPr id="3" name="Content Placeholder 2">
            <a:extLst>
              <a:ext uri="{FF2B5EF4-FFF2-40B4-BE49-F238E27FC236}">
                <a16:creationId xmlns:a16="http://schemas.microsoft.com/office/drawing/2014/main" id="{5B2E05E2-1336-CFD9-E32C-FA48F989815D}"/>
              </a:ext>
            </a:extLst>
          </p:cNvPr>
          <p:cNvSpPr>
            <a:spLocks noGrp="1"/>
          </p:cNvSpPr>
          <p:nvPr>
            <p:ph sz="quarter" idx="10"/>
          </p:nvPr>
        </p:nvSpPr>
        <p:spPr/>
        <p:txBody>
          <a:bodyPr>
            <a:normAutofit fontScale="92500" lnSpcReduction="10000"/>
          </a:bodyPr>
          <a:lstStyle/>
          <a:p>
            <a:pPr marL="0" indent="0">
              <a:buNone/>
            </a:pPr>
            <a:r>
              <a:rPr lang="en-CA" dirty="0"/>
              <a:t>If the total amount of money owing to a child is over $35,000, the parent or any other person may make a formal </a:t>
            </a:r>
            <a:r>
              <a:rPr lang="en-CA" u="sng" dirty="0">
                <a:solidFill>
                  <a:srgbClr val="00B0F0"/>
                </a:solidFill>
                <a:hlinkClick r:id="rId2">
                  <a:extLst>
                    <a:ext uri="{A12FA001-AC4F-418D-AE19-62706E023703}">
                      <ahyp:hlinkClr xmlns:ahyp="http://schemas.microsoft.com/office/drawing/2018/hyperlinkcolor" val="tx"/>
                    </a:ext>
                  </a:extLst>
                </a:hlinkClick>
              </a:rPr>
              <a:t>application to the Court for a guardianship of property</a:t>
            </a:r>
            <a:r>
              <a:rPr lang="en-CA" dirty="0">
                <a:solidFill>
                  <a:srgbClr val="00B0F0"/>
                </a:solidFill>
              </a:rPr>
              <a:t> </a:t>
            </a:r>
            <a:r>
              <a:rPr lang="en-CA" dirty="0"/>
              <a:t>authorizing him or her to receive and manage the child’s money or property if they do not want it paid into court. This order is issued under the </a:t>
            </a:r>
            <a:r>
              <a:rPr lang="en-CA" i="1" dirty="0"/>
              <a:t>CLRA</a:t>
            </a:r>
            <a:r>
              <a:rPr lang="en-CA" dirty="0"/>
              <a:t>.</a:t>
            </a:r>
          </a:p>
          <a:p>
            <a:pPr marL="0" indent="0">
              <a:buNone/>
            </a:pPr>
            <a:r>
              <a:rPr lang="en-CA" dirty="0"/>
              <a:t> </a:t>
            </a:r>
          </a:p>
          <a:p>
            <a:pPr marL="0" indent="0">
              <a:buNone/>
            </a:pPr>
            <a:r>
              <a:rPr lang="en-CA" dirty="0"/>
              <a:t>Under section 49 of the </a:t>
            </a:r>
            <a:r>
              <a:rPr lang="en-CA" i="1" dirty="0"/>
              <a:t>Act</a:t>
            </a:r>
            <a:r>
              <a:rPr lang="en-CA" dirty="0"/>
              <a:t>: in deciding the application, the Court shall consider all the circumstances, including,</a:t>
            </a:r>
          </a:p>
          <a:p>
            <a:pPr marL="0" indent="0">
              <a:buNone/>
            </a:pPr>
            <a:r>
              <a:rPr lang="en-CA" dirty="0"/>
              <a:t>	(a) the ability of the applicant to manage the property of the child;</a:t>
            </a:r>
          </a:p>
          <a:p>
            <a:pPr marL="0" indent="0">
              <a:buNone/>
            </a:pPr>
            <a:r>
              <a:rPr lang="en-CA" dirty="0"/>
              <a:t>	(b) the merits of the plan proposed by the applicant for the care and management of the 	property of the child; and</a:t>
            </a:r>
          </a:p>
          <a:p>
            <a:pPr marL="0" indent="0">
              <a:buNone/>
            </a:pPr>
            <a:r>
              <a:rPr lang="en-CA" dirty="0"/>
              <a:t>	(c) the views and preferences of the child, where such views and preferences can reasonably 	be ascertained.</a:t>
            </a:r>
          </a:p>
        </p:txBody>
      </p:sp>
    </p:spTree>
    <p:extLst>
      <p:ext uri="{BB962C8B-B14F-4D97-AF65-F5344CB8AC3E}">
        <p14:creationId xmlns:p14="http://schemas.microsoft.com/office/powerpoint/2010/main" val="2153434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5EE85-E744-FF81-E28D-B044480A9793}"/>
              </a:ext>
            </a:extLst>
          </p:cNvPr>
          <p:cNvSpPr>
            <a:spLocks noGrp="1"/>
          </p:cNvSpPr>
          <p:nvPr>
            <p:ph type="title"/>
          </p:nvPr>
        </p:nvSpPr>
        <p:spPr/>
        <p:txBody>
          <a:bodyPr>
            <a:normAutofit fontScale="90000"/>
          </a:bodyPr>
          <a:lstStyle/>
          <a:p>
            <a:r>
              <a:rPr lang="en-CA" dirty="0"/>
              <a:t>Powers of parents with legal guardianship of their child’s property</a:t>
            </a:r>
          </a:p>
        </p:txBody>
      </p:sp>
      <p:sp>
        <p:nvSpPr>
          <p:cNvPr id="3" name="Content Placeholder 2">
            <a:extLst>
              <a:ext uri="{FF2B5EF4-FFF2-40B4-BE49-F238E27FC236}">
                <a16:creationId xmlns:a16="http://schemas.microsoft.com/office/drawing/2014/main" id="{EE91FC86-A915-6B89-E641-A90ADC2FAC93}"/>
              </a:ext>
            </a:extLst>
          </p:cNvPr>
          <p:cNvSpPr>
            <a:spLocks noGrp="1"/>
          </p:cNvSpPr>
          <p:nvPr>
            <p:ph sz="quarter" idx="10"/>
          </p:nvPr>
        </p:nvSpPr>
        <p:spPr>
          <a:xfrm>
            <a:off x="473241" y="1809602"/>
            <a:ext cx="11247118" cy="3831402"/>
          </a:xfrm>
        </p:spPr>
        <p:txBody>
          <a:bodyPr>
            <a:normAutofit/>
          </a:bodyPr>
          <a:lstStyle/>
          <a:p>
            <a:pPr marL="0" indent="0">
              <a:buNone/>
            </a:pPr>
            <a:r>
              <a:rPr lang="en-CA" dirty="0"/>
              <a:t>Parents with </a:t>
            </a:r>
            <a:r>
              <a:rPr lang="en-CA" i="1" dirty="0"/>
              <a:t>legal</a:t>
            </a:r>
            <a:r>
              <a:rPr lang="en-CA" dirty="0"/>
              <a:t> guardianship of their child’s property are legally permitted to manage those assets and can do anything that an adult would be able to normally do, except to make a Will involving the asset. </a:t>
            </a:r>
          </a:p>
          <a:p>
            <a:pPr marL="0" indent="0">
              <a:buNone/>
            </a:pPr>
            <a:r>
              <a:rPr lang="en-CA" dirty="0"/>
              <a:t> </a:t>
            </a:r>
          </a:p>
          <a:p>
            <a:pPr marL="0" indent="0">
              <a:buNone/>
            </a:pPr>
            <a:r>
              <a:rPr lang="en-CA" dirty="0"/>
              <a:t>A parent can open and close bank accounts, deal with investments, collect debts, pay bills, start or defend lawsuits (if there are financial implications) and maintain the property.</a:t>
            </a:r>
          </a:p>
          <a:p>
            <a:pPr marL="0" indent="0">
              <a:buNone/>
            </a:pPr>
            <a:r>
              <a:rPr lang="en-CA" dirty="0"/>
              <a:t> </a:t>
            </a:r>
          </a:p>
          <a:p>
            <a:pPr marL="0" indent="0">
              <a:buNone/>
            </a:pPr>
            <a:r>
              <a:rPr lang="en-CA" dirty="0"/>
              <a:t>A guardian of property must keep the child’s financial accounts and transactions separate from his or her own. The parent must keep good records. Parents cannot borrow or use the child’s money for themselves, or other family members unless authorized by a court or under provincial legislation.</a:t>
            </a:r>
          </a:p>
        </p:txBody>
      </p:sp>
    </p:spTree>
    <p:extLst>
      <p:ext uri="{BB962C8B-B14F-4D97-AF65-F5344CB8AC3E}">
        <p14:creationId xmlns:p14="http://schemas.microsoft.com/office/powerpoint/2010/main" val="2534290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00213-5D13-5B64-6ED0-3F3288E2505F}"/>
              </a:ext>
            </a:extLst>
          </p:cNvPr>
          <p:cNvSpPr>
            <a:spLocks noGrp="1"/>
          </p:cNvSpPr>
          <p:nvPr>
            <p:ph type="title"/>
          </p:nvPr>
        </p:nvSpPr>
        <p:spPr/>
        <p:txBody>
          <a:bodyPr>
            <a:normAutofit fontScale="90000"/>
          </a:bodyPr>
          <a:lstStyle/>
          <a:p>
            <a:r>
              <a:rPr lang="en-CA" dirty="0">
                <a:latin typeface="Roboto" panose="02000000000000000000" pitchFamily="2" charset="0"/>
                <a:ea typeface="Roboto" panose="02000000000000000000" pitchFamily="2" charset="0"/>
                <a:cs typeface="Roboto" panose="02000000000000000000" pitchFamily="2" charset="0"/>
              </a:rPr>
              <a:t>SELECTED TOPICS</a:t>
            </a:r>
          </a:p>
        </p:txBody>
      </p:sp>
      <p:sp>
        <p:nvSpPr>
          <p:cNvPr id="3" name="Content Placeholder 2">
            <a:extLst>
              <a:ext uri="{FF2B5EF4-FFF2-40B4-BE49-F238E27FC236}">
                <a16:creationId xmlns:a16="http://schemas.microsoft.com/office/drawing/2014/main" id="{73A6BD31-8091-B994-C1A1-F7786F5BD47E}"/>
              </a:ext>
            </a:extLst>
          </p:cNvPr>
          <p:cNvSpPr>
            <a:spLocks noGrp="1"/>
          </p:cNvSpPr>
          <p:nvPr>
            <p:ph sz="quarter" idx="10"/>
          </p:nvPr>
        </p:nvSpPr>
        <p:spPr>
          <a:xfrm>
            <a:off x="481867" y="1624828"/>
            <a:ext cx="11247118" cy="4122827"/>
          </a:xfrm>
        </p:spPr>
        <p:txBody>
          <a:bodyPr>
            <a:normAutofit fontScale="70000" lnSpcReduction="20000"/>
          </a:bodyPr>
          <a:lstStyle/>
          <a:p>
            <a:pPr lvl="0"/>
            <a:r>
              <a:rPr lang="en-CA" dirty="0"/>
              <a:t>I.   IMPORTANT CHANGES TO COURT APPROVAL PROCESS UNDER RULE 7.08 UNDER O Reg. 50/25</a:t>
            </a:r>
          </a:p>
          <a:p>
            <a:pPr lvl="2"/>
            <a:r>
              <a:rPr lang="en-CA" dirty="0"/>
              <a:t> Redaction of information for privilege or prejudice</a:t>
            </a:r>
          </a:p>
          <a:p>
            <a:pPr lvl="2"/>
            <a:r>
              <a:rPr lang="en-CA" dirty="0"/>
              <a:t>Notice requirements</a:t>
            </a:r>
          </a:p>
          <a:p>
            <a:pPr lvl="2"/>
            <a:r>
              <a:rPr lang="en-CA" dirty="0"/>
              <a:t> Availability of Sealing Orders</a:t>
            </a:r>
          </a:p>
          <a:p>
            <a:pPr marL="0" indent="0">
              <a:buNone/>
            </a:pPr>
            <a:endParaRPr lang="en-CA" dirty="0"/>
          </a:p>
          <a:p>
            <a:pPr lvl="0"/>
            <a:r>
              <a:rPr lang="en-CA" dirty="0"/>
              <a:t>II.   BINDING NATURE OF SETTLEMENTS INVOLVING PARTIES UNDER DISABILITY</a:t>
            </a:r>
          </a:p>
          <a:p>
            <a:pPr lvl="2"/>
            <a:r>
              <a:rPr lang="en-CA" dirty="0"/>
              <a:t>Change to Rule 49.08 to align with Rule 7.08 </a:t>
            </a:r>
          </a:p>
          <a:p>
            <a:pPr marL="0" indent="0">
              <a:buNone/>
            </a:pPr>
            <a:endParaRPr lang="en-CA" dirty="0"/>
          </a:p>
          <a:p>
            <a:pPr lvl="0"/>
            <a:r>
              <a:rPr lang="en-CA" dirty="0"/>
              <a:t>III.  PAYMENT UNDER A PROPOSED SETTLEMENT OR JUDGMENT</a:t>
            </a:r>
          </a:p>
          <a:p>
            <a:pPr lvl="2"/>
            <a:r>
              <a:rPr lang="en-CA" dirty="0"/>
              <a:t>Do parents have the right to make decisions about children’s assets/property?</a:t>
            </a:r>
          </a:p>
          <a:p>
            <a:pPr lvl="2"/>
            <a:r>
              <a:rPr lang="en-CA" dirty="0"/>
              <a:t>Rule 7.09 – payment into court</a:t>
            </a:r>
          </a:p>
          <a:p>
            <a:pPr lvl="2"/>
            <a:r>
              <a:rPr lang="en-CA" dirty="0"/>
              <a:t>Structured settlements – escrow funding</a:t>
            </a:r>
          </a:p>
          <a:p>
            <a:pPr marL="0" indent="0">
              <a:buNone/>
            </a:pPr>
            <a:endParaRPr lang="en-CA" dirty="0"/>
          </a:p>
          <a:p>
            <a:pPr lvl="0"/>
            <a:r>
              <a:rPr lang="en-CA" dirty="0"/>
              <a:t> IV.   MENTAL CAPACITY ISSUES</a:t>
            </a:r>
          </a:p>
          <a:p>
            <a:pPr lvl="2"/>
            <a:r>
              <a:rPr lang="en-CA" dirty="0"/>
              <a:t>Presumption of capacity and determination of mental capacity</a:t>
            </a:r>
          </a:p>
          <a:p>
            <a:pPr lvl="2"/>
            <a:r>
              <a:rPr lang="en-CA" dirty="0"/>
              <a:t>Changes to motion requirements to appoint litigation guardian mid proceeding</a:t>
            </a:r>
          </a:p>
          <a:p>
            <a:pPr lvl="2"/>
            <a:endParaRPr lang="en-CA" dirty="0"/>
          </a:p>
          <a:p>
            <a:pPr lvl="2"/>
            <a:endParaRPr lang="en-CA" dirty="0"/>
          </a:p>
        </p:txBody>
      </p:sp>
    </p:spTree>
    <p:extLst>
      <p:ext uri="{BB962C8B-B14F-4D97-AF65-F5344CB8AC3E}">
        <p14:creationId xmlns:p14="http://schemas.microsoft.com/office/powerpoint/2010/main" val="1475524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D731-34C9-C12F-9CD0-B5D3ED6AF0A7}"/>
              </a:ext>
            </a:extLst>
          </p:cNvPr>
          <p:cNvSpPr>
            <a:spLocks noGrp="1"/>
          </p:cNvSpPr>
          <p:nvPr>
            <p:ph type="title"/>
          </p:nvPr>
        </p:nvSpPr>
        <p:spPr>
          <a:xfrm>
            <a:off x="541949" y="900734"/>
            <a:ext cx="10515600" cy="705479"/>
          </a:xfrm>
          <a:prstGeom prst="rect">
            <a:avLst/>
          </a:prstGeom>
        </p:spPr>
        <p:txBody>
          <a:bodyPr/>
          <a:lstStyle/>
          <a:p>
            <a:r>
              <a:rPr lang="en-CA" sz="2800" dirty="0">
                <a:latin typeface="Roboto Medium" panose="02000000000000000000" pitchFamily="2" charset="0"/>
                <a:ea typeface="Roboto Medium" panose="02000000000000000000" pitchFamily="2" charset="0"/>
                <a:cs typeface="Roboto Medium" panose="02000000000000000000" pitchFamily="2" charset="0"/>
              </a:rPr>
              <a:t>STRUCTURED SETTLEMENTS:  ESCROW FUNDING</a:t>
            </a:r>
            <a:br>
              <a:rPr lang="en-CA" sz="2800" dirty="0">
                <a:latin typeface="Roboto Medium" panose="02000000000000000000" pitchFamily="2" charset="0"/>
                <a:ea typeface="Roboto Medium" panose="02000000000000000000" pitchFamily="2" charset="0"/>
                <a:cs typeface="Roboto Medium" panose="02000000000000000000" pitchFamily="2" charset="0"/>
              </a:rPr>
            </a:br>
            <a:br>
              <a:rPr lang="en-CA" sz="2800" i="1" dirty="0">
                <a:latin typeface="Roboto Medium" panose="02000000000000000000" pitchFamily="2" charset="0"/>
                <a:ea typeface="Roboto Medium" panose="02000000000000000000" pitchFamily="2" charset="0"/>
                <a:cs typeface="Roboto Medium" panose="02000000000000000000" pitchFamily="2" charset="0"/>
              </a:rPr>
            </a:br>
            <a:r>
              <a:rPr lang="en-CA" sz="2800" i="1" dirty="0">
                <a:latin typeface="Roboto Medium" panose="02000000000000000000" pitchFamily="2" charset="0"/>
                <a:ea typeface="Roboto Medium" panose="02000000000000000000" pitchFamily="2" charset="0"/>
                <a:cs typeface="Roboto Medium" panose="02000000000000000000" pitchFamily="2" charset="0"/>
              </a:rPr>
              <a:t>Spicer v. Wawanesa Mutual Insurance Company, </a:t>
            </a:r>
            <a:r>
              <a:rPr lang="en-CA" sz="2800" dirty="0">
                <a:latin typeface="Roboto Medium" panose="02000000000000000000" pitchFamily="2" charset="0"/>
                <a:ea typeface="Roboto Medium" panose="02000000000000000000" pitchFamily="2" charset="0"/>
                <a:cs typeface="Roboto Medium" panose="02000000000000000000" pitchFamily="2" charset="0"/>
              </a:rPr>
              <a:t>2023 ONSC 3221</a:t>
            </a:r>
            <a:br>
              <a:rPr lang="en-CA" sz="2800" dirty="0">
                <a:latin typeface="Roboto Medium" panose="02000000000000000000" pitchFamily="2" charset="0"/>
                <a:ea typeface="Roboto Medium" panose="02000000000000000000" pitchFamily="2" charset="0"/>
                <a:cs typeface="Roboto Medium" panose="02000000000000000000" pitchFamily="2" charset="0"/>
              </a:rPr>
            </a:br>
            <a:r>
              <a:rPr lang="en-CA" sz="2000" dirty="0">
                <a:latin typeface="Roboto" panose="02000000000000000000" pitchFamily="2" charset="0"/>
                <a:ea typeface="Roboto" panose="02000000000000000000" pitchFamily="2" charset="0"/>
                <a:cs typeface="Roboto" panose="02000000000000000000" pitchFamily="2" charset="0"/>
              </a:rPr>
              <a:t>Date of Decision: June 21, 2023</a:t>
            </a:r>
            <a:br>
              <a:rPr lang="en-CA" sz="2000" dirty="0">
                <a:latin typeface="Roboto" panose="02000000000000000000" pitchFamily="2" charset="0"/>
                <a:ea typeface="Roboto" panose="02000000000000000000" pitchFamily="2" charset="0"/>
                <a:cs typeface="Roboto" panose="02000000000000000000" pitchFamily="2" charset="0"/>
              </a:rPr>
            </a:br>
            <a:br>
              <a:rPr lang="en-CA" sz="2000" dirty="0">
                <a:latin typeface="Roboto" panose="02000000000000000000" pitchFamily="2" charset="0"/>
                <a:ea typeface="Roboto" panose="02000000000000000000" pitchFamily="2" charset="0"/>
                <a:cs typeface="Roboto" panose="02000000000000000000" pitchFamily="2" charset="0"/>
              </a:rPr>
            </a:br>
            <a:br>
              <a:rPr lang="en-CA" sz="2000" dirty="0">
                <a:latin typeface="Roboto" panose="02000000000000000000" pitchFamily="2" charset="0"/>
                <a:ea typeface="Roboto" panose="02000000000000000000" pitchFamily="2" charset="0"/>
                <a:cs typeface="Roboto" panose="02000000000000000000" pitchFamily="2" charset="0"/>
              </a:rPr>
            </a:br>
            <a:br>
              <a:rPr lang="en-CA" sz="2000" dirty="0">
                <a:latin typeface="Roboto" panose="02000000000000000000" pitchFamily="2" charset="0"/>
                <a:ea typeface="Roboto" panose="02000000000000000000" pitchFamily="2" charset="0"/>
                <a:cs typeface="Roboto" panose="02000000000000000000" pitchFamily="2" charset="0"/>
              </a:rPr>
            </a:br>
            <a:br>
              <a:rPr lang="en-CA" sz="2000" dirty="0">
                <a:latin typeface="Roboto" panose="02000000000000000000" pitchFamily="2" charset="0"/>
                <a:ea typeface="Roboto" panose="02000000000000000000" pitchFamily="2" charset="0"/>
                <a:cs typeface="Roboto" panose="02000000000000000000" pitchFamily="2" charset="0"/>
              </a:rPr>
            </a:br>
            <a:endParaRPr lang="en-CA" sz="2000" i="1" dirty="0">
              <a:latin typeface="Roboto" panose="02000000000000000000" pitchFamily="2" charset="0"/>
              <a:ea typeface="Roboto" panose="02000000000000000000" pitchFamily="2" charset="0"/>
              <a:cs typeface="Roboto" panose="02000000000000000000" pitchFamily="2" charset="0"/>
            </a:endParaRPr>
          </a:p>
        </p:txBody>
      </p:sp>
      <p:sp>
        <p:nvSpPr>
          <p:cNvPr id="3" name="Content Placeholder 2">
            <a:extLst>
              <a:ext uri="{FF2B5EF4-FFF2-40B4-BE49-F238E27FC236}">
                <a16:creationId xmlns:a16="http://schemas.microsoft.com/office/drawing/2014/main" id="{D00983E7-ED85-E53F-65AE-057778DE5899}"/>
              </a:ext>
            </a:extLst>
          </p:cNvPr>
          <p:cNvSpPr>
            <a:spLocks noGrp="1"/>
          </p:cNvSpPr>
          <p:nvPr>
            <p:ph sz="quarter" idx="4294967295"/>
          </p:nvPr>
        </p:nvSpPr>
        <p:spPr>
          <a:xfrm>
            <a:off x="541949" y="2358032"/>
            <a:ext cx="11247118" cy="2893755"/>
          </a:xfrm>
          <a:prstGeom prst="rect">
            <a:avLst/>
          </a:prstGeom>
        </p:spPr>
        <p:txBody>
          <a:bodyPr/>
          <a:lstStyle/>
          <a:p>
            <a:pPr marL="342900" indent="-342900">
              <a:buFont typeface="Arial" panose="020B0604020202020204" pitchFamily="34" charset="0"/>
              <a:buChar char="•"/>
            </a:pPr>
            <a:endParaRPr lang="en-CA" sz="1800" dirty="0">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r>
              <a:rPr lang="en-CA" sz="1800" dirty="0">
                <a:solidFill>
                  <a:schemeClr val="bg1"/>
                </a:solidFill>
                <a:latin typeface="Roboto" panose="02000000000000000000" pitchFamily="2" charset="0"/>
                <a:ea typeface="Roboto" panose="02000000000000000000" pitchFamily="2" charset="0"/>
                <a:cs typeface="Roboto" panose="02000000000000000000" pitchFamily="2" charset="0"/>
              </a:rPr>
              <a:t>The Court </a:t>
            </a:r>
            <a:r>
              <a:rPr lang="en-CA" sz="1800" b="1" dirty="0">
                <a:solidFill>
                  <a:srgbClr val="FFED59"/>
                </a:solidFill>
                <a:latin typeface="Roboto" panose="02000000000000000000" pitchFamily="2" charset="0"/>
                <a:ea typeface="Roboto" panose="02000000000000000000" pitchFamily="2" charset="0"/>
                <a:cs typeface="Roboto" panose="02000000000000000000" pitchFamily="2" charset="0"/>
              </a:rPr>
              <a:t>granted</a:t>
            </a:r>
            <a:r>
              <a:rPr lang="en-CA" sz="1800" dirty="0">
                <a:solidFill>
                  <a:schemeClr val="bg1"/>
                </a:solidFill>
                <a:latin typeface="Roboto" panose="02000000000000000000" pitchFamily="2" charset="0"/>
                <a:ea typeface="Roboto" panose="02000000000000000000" pitchFamily="2" charset="0"/>
                <a:cs typeface="Roboto" panose="02000000000000000000" pitchFamily="2" charset="0"/>
              </a:rPr>
              <a:t> a Rule 7.08 application for Court approval of a full and final settlement ($450,000) of Timothy Spicer’s statutory accident benefits claim.</a:t>
            </a:r>
          </a:p>
          <a:p>
            <a:pPr marL="342900" indent="-342900">
              <a:buFont typeface="Arial" panose="020B0604020202020204" pitchFamily="34" charset="0"/>
              <a:buChar char="•"/>
            </a:pPr>
            <a:endParaRPr lang="en-CA" sz="1800" dirty="0">
              <a:latin typeface="Roboto" panose="02000000000000000000" pitchFamily="2" charset="0"/>
              <a:ea typeface="Roboto" panose="02000000000000000000" pitchFamily="2" charset="0"/>
              <a:cs typeface="Roboto" panose="02000000000000000000" pitchFamily="2" charset="0"/>
            </a:endParaRPr>
          </a:p>
          <a:p>
            <a:pPr marL="342900" indent="-342900">
              <a:buFont typeface="Arial" panose="020B0604020202020204" pitchFamily="34" charset="0"/>
              <a:buChar char="•"/>
            </a:pPr>
            <a:r>
              <a:rPr lang="en-CA" sz="1800" b="1" dirty="0">
                <a:solidFill>
                  <a:srgbClr val="FFED59"/>
                </a:solidFill>
                <a:latin typeface="Roboto" panose="02000000000000000000" pitchFamily="2" charset="0"/>
                <a:ea typeface="Roboto" panose="02000000000000000000" pitchFamily="2" charset="0"/>
                <a:cs typeface="Roboto" panose="02000000000000000000" pitchFamily="2" charset="0"/>
              </a:rPr>
              <a:t>Where does the requirement for court approval originate from</a:t>
            </a:r>
            <a:r>
              <a:rPr lang="en-CA" sz="1800" b="1" i="0" dirty="0">
                <a:solidFill>
                  <a:srgbClr val="FFED59"/>
                </a:solidFill>
                <a:effectLst/>
                <a:latin typeface="Roboto" panose="02000000000000000000" pitchFamily="2" charset="0"/>
                <a:ea typeface="Roboto" panose="02000000000000000000" pitchFamily="2" charset="0"/>
                <a:cs typeface="Roboto" panose="02000000000000000000" pitchFamily="2" charset="0"/>
              </a:rPr>
              <a:t>?</a:t>
            </a:r>
          </a:p>
          <a:p>
            <a:pPr marL="754380" lvl="1" indent="-342900"/>
            <a:r>
              <a:rPr lang="en-CA" sz="1800" dirty="0">
                <a:solidFill>
                  <a:schemeClr val="bg1"/>
                </a:solidFill>
                <a:latin typeface="Roboto" panose="02000000000000000000" pitchFamily="2" charset="0"/>
                <a:ea typeface="Roboto" panose="02000000000000000000" pitchFamily="2" charset="0"/>
                <a:cs typeface="Roboto" panose="02000000000000000000" pitchFamily="2" charset="0"/>
              </a:rPr>
              <a:t>The court’s </a:t>
            </a:r>
            <a:r>
              <a:rPr lang="en-CA" sz="1800" i="1" dirty="0">
                <a:solidFill>
                  <a:schemeClr val="bg1"/>
                </a:solidFill>
                <a:latin typeface="Roboto" panose="02000000000000000000" pitchFamily="2" charset="0"/>
                <a:ea typeface="Roboto" panose="02000000000000000000" pitchFamily="2" charset="0"/>
                <a:cs typeface="Roboto" panose="02000000000000000000" pitchFamily="2" charset="0"/>
              </a:rPr>
              <a:t>parens patriae </a:t>
            </a:r>
            <a:r>
              <a:rPr lang="en-CA" sz="1800" dirty="0">
                <a:solidFill>
                  <a:schemeClr val="bg1"/>
                </a:solidFill>
                <a:latin typeface="Roboto" panose="02000000000000000000" pitchFamily="2" charset="0"/>
                <a:ea typeface="Roboto" panose="02000000000000000000" pitchFamily="2" charset="0"/>
                <a:cs typeface="Roboto" panose="02000000000000000000" pitchFamily="2" charset="0"/>
              </a:rPr>
              <a:t>jurisdiction, which is codified in rule 7.08(1).</a:t>
            </a:r>
          </a:p>
          <a:p>
            <a:pPr marL="754380" lvl="1" indent="-342900"/>
            <a:r>
              <a:rPr lang="en-CA" sz="1800" dirty="0">
                <a:solidFill>
                  <a:schemeClr val="bg1"/>
                </a:solidFill>
                <a:latin typeface="Roboto" panose="02000000000000000000" pitchFamily="2" charset="0"/>
                <a:ea typeface="Roboto" panose="02000000000000000000" pitchFamily="2" charset="0"/>
                <a:cs typeface="Roboto" panose="02000000000000000000" pitchFamily="2" charset="0"/>
              </a:rPr>
              <a:t>Intends to protect the best interests of parties under disability.</a:t>
            </a:r>
          </a:p>
          <a:p>
            <a:pPr marL="342900" indent="-342900">
              <a:buFont typeface="Arial" panose="020B0604020202020204" pitchFamily="34" charset="0"/>
              <a:buChar char="•"/>
            </a:pPr>
            <a:endParaRPr lang="en-CA" sz="1500" b="1" dirty="0"/>
          </a:p>
        </p:txBody>
      </p:sp>
      <p:sp>
        <p:nvSpPr>
          <p:cNvPr id="5" name="Rectangle 4">
            <a:extLst>
              <a:ext uri="{FF2B5EF4-FFF2-40B4-BE49-F238E27FC236}">
                <a16:creationId xmlns:a16="http://schemas.microsoft.com/office/drawing/2014/main" id="{261DA181-AE96-05C7-222B-FE0A0287C6A6}"/>
              </a:ext>
            </a:extLst>
          </p:cNvPr>
          <p:cNvSpPr/>
          <p:nvPr/>
        </p:nvSpPr>
        <p:spPr>
          <a:xfrm>
            <a:off x="8558074" y="6218975"/>
            <a:ext cx="2831977" cy="164070"/>
          </a:xfrm>
          <a:prstGeom prst="rect">
            <a:avLst/>
          </a:prstGeom>
          <a:solidFill>
            <a:srgbClr val="FFED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CA" sz="10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rPr>
              <a:t>Copyright © 2023 Bogoroch &amp; Associates LLP</a:t>
            </a:r>
            <a:endParaRPr kumimoji="0" lang="en-US" sz="10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544630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D731-34C9-C12F-9CD0-B5D3ED6AF0A7}"/>
              </a:ext>
            </a:extLst>
          </p:cNvPr>
          <p:cNvSpPr>
            <a:spLocks noGrp="1"/>
          </p:cNvSpPr>
          <p:nvPr>
            <p:ph type="title"/>
          </p:nvPr>
        </p:nvSpPr>
        <p:spPr>
          <a:xfrm>
            <a:off x="472441" y="942380"/>
            <a:ext cx="10515600" cy="715783"/>
          </a:xfrm>
          <a:prstGeom prst="rect">
            <a:avLst/>
          </a:prstGeom>
        </p:spPr>
        <p:txBody>
          <a:bodyPr/>
          <a:lstStyle/>
          <a:p>
            <a:r>
              <a:rPr lang="en-CA" sz="2800" i="1" dirty="0">
                <a:latin typeface="Roboto Medium" panose="02000000000000000000" pitchFamily="2" charset="0"/>
                <a:ea typeface="Roboto Medium" panose="02000000000000000000" pitchFamily="2" charset="0"/>
                <a:cs typeface="Roboto Medium" panose="02000000000000000000" pitchFamily="2" charset="0"/>
              </a:rPr>
              <a:t>Spicer v. Wawanesa Mutual Insurance Company, </a:t>
            </a:r>
            <a:r>
              <a:rPr lang="en-CA" sz="2800" dirty="0">
                <a:latin typeface="Roboto Medium" panose="02000000000000000000" pitchFamily="2" charset="0"/>
                <a:ea typeface="Roboto Medium" panose="02000000000000000000" pitchFamily="2" charset="0"/>
                <a:cs typeface="Roboto Medium" panose="02000000000000000000" pitchFamily="2" charset="0"/>
              </a:rPr>
              <a:t>2023 ONSC 3221</a:t>
            </a:r>
            <a:br>
              <a:rPr lang="en-CA" sz="2800" dirty="0">
                <a:latin typeface="Roboto Medium" panose="02000000000000000000" pitchFamily="2" charset="0"/>
                <a:ea typeface="Roboto Medium" panose="02000000000000000000" pitchFamily="2" charset="0"/>
                <a:cs typeface="Roboto Medium" panose="02000000000000000000" pitchFamily="2" charset="0"/>
              </a:rPr>
            </a:br>
            <a:r>
              <a:rPr lang="en-CA" sz="2000" dirty="0">
                <a:latin typeface="Roboto" panose="02000000000000000000" pitchFamily="2" charset="0"/>
                <a:ea typeface="Roboto" panose="02000000000000000000" pitchFamily="2" charset="0"/>
                <a:cs typeface="Roboto" panose="02000000000000000000" pitchFamily="2" charset="0"/>
              </a:rPr>
              <a:t>Date of Decision: June 21, 2023</a:t>
            </a:r>
            <a:endParaRPr lang="en-CA" sz="2000" i="1" dirty="0"/>
          </a:p>
        </p:txBody>
      </p:sp>
      <p:sp>
        <p:nvSpPr>
          <p:cNvPr id="3" name="Content Placeholder 2">
            <a:extLst>
              <a:ext uri="{FF2B5EF4-FFF2-40B4-BE49-F238E27FC236}">
                <a16:creationId xmlns:a16="http://schemas.microsoft.com/office/drawing/2014/main" id="{D00983E7-ED85-E53F-65AE-057778DE5899}"/>
              </a:ext>
            </a:extLst>
          </p:cNvPr>
          <p:cNvSpPr>
            <a:spLocks noGrp="1"/>
          </p:cNvSpPr>
          <p:nvPr>
            <p:ph sz="quarter" idx="4294967295"/>
          </p:nvPr>
        </p:nvSpPr>
        <p:spPr>
          <a:xfrm>
            <a:off x="472441" y="2059494"/>
            <a:ext cx="11247118" cy="3738717"/>
          </a:xfrm>
          <a:prstGeom prst="rect">
            <a:avLst/>
          </a:prstGeom>
        </p:spPr>
        <p:txBody>
          <a:bodyPr/>
          <a:lstStyle/>
          <a:p>
            <a:pPr marL="0" indent="0" algn="ctr">
              <a:buNone/>
            </a:pPr>
            <a:r>
              <a:rPr lang="en-CA" sz="1600" b="1" dirty="0">
                <a:solidFill>
                  <a:srgbClr val="FFED59"/>
                </a:solidFill>
                <a:latin typeface="arial" panose="020B0604020202020204" pitchFamily="34" charset="0"/>
              </a:rPr>
              <a:t>Structured Settlements and the Rule 7 Approval Process</a:t>
            </a:r>
          </a:p>
          <a:p>
            <a:pPr lvl="1" indent="0">
              <a:buNone/>
            </a:pPr>
            <a:endParaRPr lang="en-CA" sz="1600" dirty="0">
              <a:solidFill>
                <a:schemeClr val="bg1"/>
              </a:solidFill>
              <a:latin typeface="arial" panose="020B0604020202020204" pitchFamily="34" charset="0"/>
            </a:endParaRPr>
          </a:p>
          <a:p>
            <a:pPr marL="342900" indent="-342900">
              <a:buFont typeface="Arial" panose="020B0604020202020204" pitchFamily="34" charset="0"/>
              <a:buChar char="•"/>
            </a:pPr>
            <a:r>
              <a:rPr lang="en-CA" sz="1600" b="1" dirty="0">
                <a:solidFill>
                  <a:schemeClr val="bg1"/>
                </a:solidFill>
                <a:latin typeface="arial" panose="020B0604020202020204" pitchFamily="34" charset="0"/>
              </a:rPr>
              <a:t>The placing or funding in escrow of a structure prior to court approval is </a:t>
            </a:r>
            <a:r>
              <a:rPr lang="en-CA" sz="1600" b="1" u="sng" dirty="0">
                <a:solidFill>
                  <a:schemeClr val="bg1"/>
                </a:solidFill>
                <a:latin typeface="arial" panose="020B0604020202020204" pitchFamily="34" charset="0"/>
              </a:rPr>
              <a:t>both appropriate and necessary.</a:t>
            </a:r>
            <a:r>
              <a:rPr lang="en-CA" sz="1600" b="1" dirty="0">
                <a:solidFill>
                  <a:schemeClr val="bg1"/>
                </a:solidFill>
                <a:latin typeface="arial" panose="020B0604020202020204" pitchFamily="34" charset="0"/>
              </a:rPr>
              <a:t> This is not the same as implementing a settlement or structure prior to court approval (para 26).</a:t>
            </a:r>
          </a:p>
          <a:p>
            <a:pPr marL="342900" indent="-342900">
              <a:buFont typeface="Arial" panose="020B0604020202020204" pitchFamily="34" charset="0"/>
              <a:buChar char="•"/>
            </a:pPr>
            <a:endParaRPr lang="en-CA" sz="1600" b="1" dirty="0">
              <a:solidFill>
                <a:schemeClr val="bg1"/>
              </a:solidFill>
              <a:latin typeface="arial" panose="020B0604020202020204" pitchFamily="34" charset="0"/>
            </a:endParaRPr>
          </a:p>
          <a:p>
            <a:pPr marL="342900" indent="-342900">
              <a:buFont typeface="Arial" panose="020B0604020202020204" pitchFamily="34" charset="0"/>
              <a:buChar char="•"/>
            </a:pPr>
            <a:r>
              <a:rPr lang="en-CA" sz="1600" b="1" dirty="0">
                <a:solidFill>
                  <a:schemeClr val="bg1"/>
                </a:solidFill>
                <a:latin typeface="arial" panose="020B0604020202020204" pitchFamily="34" charset="0"/>
              </a:rPr>
              <a:t>The placing of a structure as a precondition to court approval </a:t>
            </a:r>
            <a:r>
              <a:rPr lang="en-CA" sz="1600" b="1" u="sng" dirty="0">
                <a:solidFill>
                  <a:schemeClr val="bg1"/>
                </a:solidFill>
                <a:latin typeface="arial" panose="020B0604020202020204" pitchFamily="34" charset="0"/>
              </a:rPr>
              <a:t>does not violate Rules 7.08 and 7.09</a:t>
            </a:r>
            <a:r>
              <a:rPr lang="en-CA" sz="1600" b="1" dirty="0">
                <a:solidFill>
                  <a:schemeClr val="bg1"/>
                </a:solidFill>
                <a:latin typeface="arial" panose="020B0604020202020204" pitchFamily="34" charset="0"/>
              </a:rPr>
              <a:t> (para 27).</a:t>
            </a:r>
          </a:p>
          <a:p>
            <a:endParaRPr lang="en-CA" sz="1600" b="1" dirty="0">
              <a:solidFill>
                <a:schemeClr val="bg1"/>
              </a:solidFill>
              <a:latin typeface="arial" panose="020B0604020202020204" pitchFamily="34" charset="0"/>
            </a:endParaRPr>
          </a:p>
          <a:p>
            <a:pPr marL="342900" indent="-342900">
              <a:buFont typeface="Arial" panose="020B0604020202020204" pitchFamily="34" charset="0"/>
              <a:buChar char="•"/>
            </a:pPr>
            <a:r>
              <a:rPr lang="en-CA" sz="1600" dirty="0">
                <a:solidFill>
                  <a:schemeClr val="bg1"/>
                </a:solidFill>
                <a:latin typeface="arial" panose="020B0604020202020204" pitchFamily="34" charset="0"/>
              </a:rPr>
              <a:t>Funding in escrow does not usurp the court’s jurisdiction by implementing a structure prior to obtaining court approval.</a:t>
            </a:r>
          </a:p>
          <a:p>
            <a:endParaRPr lang="en-CA" sz="1600" b="1" dirty="0">
              <a:latin typeface="arial" panose="020B0604020202020204" pitchFamily="34" charset="0"/>
            </a:endParaRPr>
          </a:p>
          <a:p>
            <a:pPr marL="342900" indent="-342900">
              <a:buFont typeface="Arial" panose="020B0604020202020204" pitchFamily="34" charset="0"/>
              <a:buChar char="•"/>
            </a:pPr>
            <a:endParaRPr lang="en-CA" sz="1600" dirty="0">
              <a:latin typeface="arial" panose="020B0604020202020204" pitchFamily="34" charset="0"/>
            </a:endParaRPr>
          </a:p>
          <a:p>
            <a:endParaRPr lang="en-CA" sz="1600" b="1" dirty="0">
              <a:latin typeface="arial" panose="020B0604020202020204" pitchFamily="34" charset="0"/>
            </a:endParaRPr>
          </a:p>
          <a:p>
            <a:pPr lvl="1" indent="0">
              <a:buNone/>
            </a:pPr>
            <a:endParaRPr lang="en-CA" sz="1600" dirty="0">
              <a:latin typeface="arial" panose="020B0604020202020204" pitchFamily="34" charset="0"/>
            </a:endParaRPr>
          </a:p>
          <a:p>
            <a:pPr marL="754380" lvl="1" indent="-342900"/>
            <a:endParaRPr lang="en-CA" sz="1600" dirty="0">
              <a:latin typeface="arial" panose="020B0604020202020204" pitchFamily="34" charset="0"/>
            </a:endParaRPr>
          </a:p>
          <a:p>
            <a:pPr marL="754380" lvl="1" indent="-342900"/>
            <a:endParaRPr lang="en-CA" sz="1600" dirty="0">
              <a:latin typeface="arial" panose="020B0604020202020204" pitchFamily="34" charset="0"/>
            </a:endParaRPr>
          </a:p>
        </p:txBody>
      </p:sp>
    </p:spTree>
    <p:extLst>
      <p:ext uri="{BB962C8B-B14F-4D97-AF65-F5344CB8AC3E}">
        <p14:creationId xmlns:p14="http://schemas.microsoft.com/office/powerpoint/2010/main" val="3569363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D731-34C9-C12F-9CD0-B5D3ED6AF0A7}"/>
              </a:ext>
            </a:extLst>
          </p:cNvPr>
          <p:cNvSpPr>
            <a:spLocks noGrp="1"/>
          </p:cNvSpPr>
          <p:nvPr>
            <p:ph type="title"/>
          </p:nvPr>
        </p:nvSpPr>
        <p:spPr>
          <a:xfrm>
            <a:off x="541949" y="839478"/>
            <a:ext cx="10515600" cy="715783"/>
          </a:xfrm>
          <a:prstGeom prst="rect">
            <a:avLst/>
          </a:prstGeom>
        </p:spPr>
        <p:txBody>
          <a:bodyPr/>
          <a:lstStyle/>
          <a:p>
            <a:r>
              <a:rPr lang="en-CA" sz="2800" i="1" dirty="0">
                <a:latin typeface="Roboto Medium" panose="02000000000000000000" pitchFamily="2" charset="0"/>
                <a:ea typeface="Roboto Medium" panose="02000000000000000000" pitchFamily="2" charset="0"/>
                <a:cs typeface="Roboto Medium" panose="02000000000000000000" pitchFamily="2" charset="0"/>
              </a:rPr>
              <a:t>Spicer v. Wawanesa Mutual Insurance Company, </a:t>
            </a:r>
            <a:r>
              <a:rPr lang="en-CA" sz="2800" dirty="0">
                <a:latin typeface="Roboto Medium" panose="02000000000000000000" pitchFamily="2" charset="0"/>
                <a:ea typeface="Roboto Medium" panose="02000000000000000000" pitchFamily="2" charset="0"/>
                <a:cs typeface="Roboto Medium" panose="02000000000000000000" pitchFamily="2" charset="0"/>
              </a:rPr>
              <a:t>2023 ONSC 3221</a:t>
            </a:r>
            <a:br>
              <a:rPr lang="en-CA" sz="2800" dirty="0">
                <a:latin typeface="Roboto Medium" panose="02000000000000000000" pitchFamily="2" charset="0"/>
                <a:ea typeface="Roboto Medium" panose="02000000000000000000" pitchFamily="2" charset="0"/>
                <a:cs typeface="Roboto Medium" panose="02000000000000000000" pitchFamily="2" charset="0"/>
              </a:rPr>
            </a:br>
            <a:r>
              <a:rPr lang="en-CA" sz="2000" dirty="0">
                <a:latin typeface="Roboto" panose="02000000000000000000" pitchFamily="2" charset="0"/>
                <a:ea typeface="Roboto" panose="02000000000000000000" pitchFamily="2" charset="0"/>
                <a:cs typeface="Roboto" panose="02000000000000000000" pitchFamily="2" charset="0"/>
              </a:rPr>
              <a:t>Date of Decision: June 21, 2023</a:t>
            </a:r>
            <a:endParaRPr lang="en-CA" sz="2000" i="1" dirty="0"/>
          </a:p>
        </p:txBody>
      </p:sp>
      <p:sp>
        <p:nvSpPr>
          <p:cNvPr id="6" name="Content Placeholder 2">
            <a:extLst>
              <a:ext uri="{FF2B5EF4-FFF2-40B4-BE49-F238E27FC236}">
                <a16:creationId xmlns:a16="http://schemas.microsoft.com/office/drawing/2014/main" id="{AC2CE0A3-C497-07D0-F85E-17DE42E1C18F}"/>
              </a:ext>
            </a:extLst>
          </p:cNvPr>
          <p:cNvSpPr>
            <a:spLocks noGrp="1"/>
          </p:cNvSpPr>
          <p:nvPr>
            <p:ph sz="quarter" idx="10"/>
          </p:nvPr>
        </p:nvSpPr>
        <p:spPr>
          <a:xfrm>
            <a:off x="541949" y="1982710"/>
            <a:ext cx="11247118" cy="3677920"/>
          </a:xfrm>
        </p:spPr>
        <p:txBody>
          <a:bodyPr/>
          <a:lstStyle/>
          <a:p>
            <a:pPr algn="ctr"/>
            <a:r>
              <a:rPr lang="en-CA" sz="1600" b="1" dirty="0">
                <a:solidFill>
                  <a:srgbClr val="FFED59"/>
                </a:solidFill>
                <a:latin typeface="arial" panose="020B0604020202020204" pitchFamily="34" charset="0"/>
              </a:rPr>
              <a:t>Structured Settlements and the Rule 7 Approval Process</a:t>
            </a:r>
          </a:p>
          <a:p>
            <a:endParaRPr lang="en-CA" sz="1600" b="1" dirty="0">
              <a:latin typeface="arial" panose="020B0604020202020204" pitchFamily="34" charset="0"/>
            </a:endParaRPr>
          </a:p>
          <a:p>
            <a:pPr marL="342900" indent="-342900">
              <a:buFont typeface="Arial" panose="020B0604020202020204" pitchFamily="34" charset="0"/>
              <a:buChar char="•"/>
            </a:pPr>
            <a:r>
              <a:rPr lang="en-CA" sz="1500" dirty="0">
                <a:latin typeface="arial" panose="020B0604020202020204" pitchFamily="34" charset="0"/>
              </a:rPr>
              <a:t>Placing or funding a structured settlement in escrow is the only acceptable method by which a precise structured settlement payment schedule can be secured with certainty and locked in pending court approval, especially because prefunding identifies the precise payments created by a fixed funding amount (para 28).</a:t>
            </a:r>
          </a:p>
          <a:p>
            <a:pPr marL="342900" indent="-342900">
              <a:buFont typeface="Arial" panose="020B0604020202020204" pitchFamily="34" charset="0"/>
              <a:buChar char="•"/>
            </a:pPr>
            <a:endParaRPr lang="en-CA" sz="1500" dirty="0">
              <a:latin typeface="arial" panose="020B0604020202020204" pitchFamily="34" charset="0"/>
            </a:endParaRPr>
          </a:p>
          <a:p>
            <a:pPr marL="342900" indent="-342900">
              <a:buFont typeface="Arial" panose="020B0604020202020204" pitchFamily="34" charset="0"/>
              <a:buChar char="•"/>
            </a:pPr>
            <a:r>
              <a:rPr lang="en-CA" sz="1500" dirty="0">
                <a:latin typeface="arial" panose="020B0604020202020204" pitchFamily="34" charset="0"/>
              </a:rPr>
              <a:t>Without locking in the structure, the court would not have the certainty it requires regarding the payment stream and other particulars (para 29).</a:t>
            </a:r>
          </a:p>
          <a:p>
            <a:pPr marL="342900" indent="-342900">
              <a:buFont typeface="Arial" panose="020B0604020202020204" pitchFamily="34" charset="0"/>
              <a:buChar char="•"/>
            </a:pPr>
            <a:endParaRPr lang="en-CA" sz="1500" dirty="0">
              <a:latin typeface="arial" panose="020B0604020202020204" pitchFamily="34" charset="0"/>
            </a:endParaRPr>
          </a:p>
          <a:p>
            <a:pPr marL="342900" indent="-342900">
              <a:buFont typeface="Arial" panose="020B0604020202020204" pitchFamily="34" charset="0"/>
              <a:buChar char="•"/>
            </a:pPr>
            <a:r>
              <a:rPr lang="en-CA" sz="1500" dirty="0">
                <a:latin typeface="arial" panose="020B0604020202020204" pitchFamily="34" charset="0"/>
              </a:rPr>
              <a:t>No structure payments are made until the settlement is approved by the court.</a:t>
            </a:r>
            <a:endParaRPr lang="en-CA" sz="1600" dirty="0">
              <a:latin typeface="arial" panose="020B0604020202020204" pitchFamily="34" charset="0"/>
            </a:endParaRPr>
          </a:p>
        </p:txBody>
      </p:sp>
    </p:spTree>
    <p:extLst>
      <p:ext uri="{BB962C8B-B14F-4D97-AF65-F5344CB8AC3E}">
        <p14:creationId xmlns:p14="http://schemas.microsoft.com/office/powerpoint/2010/main" val="256036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D731-34C9-C12F-9CD0-B5D3ED6AF0A7}"/>
              </a:ext>
            </a:extLst>
          </p:cNvPr>
          <p:cNvSpPr>
            <a:spLocks noGrp="1"/>
          </p:cNvSpPr>
          <p:nvPr>
            <p:ph type="title"/>
          </p:nvPr>
        </p:nvSpPr>
        <p:spPr>
          <a:xfrm>
            <a:off x="541949" y="908661"/>
            <a:ext cx="10515600" cy="715783"/>
          </a:xfrm>
          <a:prstGeom prst="rect">
            <a:avLst/>
          </a:prstGeom>
        </p:spPr>
        <p:txBody>
          <a:bodyPr/>
          <a:lstStyle/>
          <a:p>
            <a:r>
              <a:rPr lang="en-CA" sz="2800" i="1" dirty="0">
                <a:latin typeface="Roboto Medium" panose="02000000000000000000" pitchFamily="2" charset="0"/>
                <a:ea typeface="Roboto Medium" panose="02000000000000000000" pitchFamily="2" charset="0"/>
                <a:cs typeface="Roboto Medium" panose="02000000000000000000" pitchFamily="2" charset="0"/>
              </a:rPr>
              <a:t>Spicer v. Wawanesa Mutual Insurance Company, </a:t>
            </a:r>
            <a:r>
              <a:rPr lang="en-CA" sz="2800" dirty="0">
                <a:latin typeface="Roboto Medium" panose="02000000000000000000" pitchFamily="2" charset="0"/>
                <a:ea typeface="Roboto Medium" panose="02000000000000000000" pitchFamily="2" charset="0"/>
                <a:cs typeface="Roboto Medium" panose="02000000000000000000" pitchFamily="2" charset="0"/>
              </a:rPr>
              <a:t>2023 ONSC 3221</a:t>
            </a:r>
            <a:br>
              <a:rPr lang="en-CA" sz="2800" dirty="0">
                <a:latin typeface="Roboto Medium" panose="02000000000000000000" pitchFamily="2" charset="0"/>
                <a:ea typeface="Roboto Medium" panose="02000000000000000000" pitchFamily="2" charset="0"/>
                <a:cs typeface="Roboto Medium" panose="02000000000000000000" pitchFamily="2" charset="0"/>
              </a:rPr>
            </a:br>
            <a:r>
              <a:rPr lang="en-CA" sz="2000" dirty="0">
                <a:latin typeface="Roboto" panose="02000000000000000000" pitchFamily="2" charset="0"/>
                <a:ea typeface="Roboto" panose="02000000000000000000" pitchFamily="2" charset="0"/>
                <a:cs typeface="Roboto" panose="02000000000000000000" pitchFamily="2" charset="0"/>
              </a:rPr>
              <a:t>Date of Decision: June 21, 2023</a:t>
            </a:r>
            <a:endParaRPr lang="en-CA" sz="2000" i="1" dirty="0"/>
          </a:p>
        </p:txBody>
      </p:sp>
      <p:sp>
        <p:nvSpPr>
          <p:cNvPr id="6" name="Content Placeholder 2">
            <a:extLst>
              <a:ext uri="{FF2B5EF4-FFF2-40B4-BE49-F238E27FC236}">
                <a16:creationId xmlns:a16="http://schemas.microsoft.com/office/drawing/2014/main" id="{A5322FE9-A495-6F44-5F76-A9F3742A33C0}"/>
              </a:ext>
            </a:extLst>
          </p:cNvPr>
          <p:cNvSpPr>
            <a:spLocks noGrp="1"/>
          </p:cNvSpPr>
          <p:nvPr>
            <p:ph sz="quarter" idx="10"/>
          </p:nvPr>
        </p:nvSpPr>
        <p:spPr>
          <a:xfrm>
            <a:off x="541949" y="2146780"/>
            <a:ext cx="11247118" cy="3412250"/>
          </a:xfrm>
        </p:spPr>
        <p:txBody>
          <a:bodyPr/>
          <a:lstStyle/>
          <a:p>
            <a:pPr algn="ctr"/>
            <a:r>
              <a:rPr lang="en-CA" sz="1600" b="1" dirty="0">
                <a:solidFill>
                  <a:srgbClr val="FFED59"/>
                </a:solidFill>
                <a:latin typeface="arial" panose="020B0604020202020204" pitchFamily="34" charset="0"/>
              </a:rPr>
              <a:t>Structured Settlements and the Rule 7 Approval Process</a:t>
            </a:r>
          </a:p>
          <a:p>
            <a:pPr lvl="1" indent="0">
              <a:buNone/>
            </a:pPr>
            <a:endParaRPr lang="en-CA" sz="1600" b="1" dirty="0">
              <a:latin typeface="arial" panose="020B0604020202020204" pitchFamily="34" charset="0"/>
            </a:endParaRPr>
          </a:p>
          <a:p>
            <a:pPr marL="285750" indent="-285750">
              <a:buFont typeface="Arial" panose="020B0604020202020204" pitchFamily="34" charset="0"/>
              <a:buChar char="•"/>
            </a:pPr>
            <a:r>
              <a:rPr lang="en-CA" sz="1600" dirty="0">
                <a:latin typeface="arial" panose="020B0604020202020204" pitchFamily="34" charset="0"/>
              </a:rPr>
              <a:t>Pending court approval, funds can be withdrawn or added to the structure, the payment schedule can be amended, or the structure can be collapsed completely (para 30).</a:t>
            </a:r>
          </a:p>
          <a:p>
            <a:endParaRPr lang="en-CA" sz="1600" dirty="0">
              <a:latin typeface="arial" panose="020B0604020202020204" pitchFamily="34" charset="0"/>
            </a:endParaRPr>
          </a:p>
          <a:p>
            <a:pPr marL="285750" indent="-285750">
              <a:buFont typeface="Arial" panose="020B0604020202020204" pitchFamily="34" charset="0"/>
              <a:buChar char="•"/>
            </a:pPr>
            <a:r>
              <a:rPr lang="en-CA" sz="1600" dirty="0">
                <a:latin typeface="arial" panose="020B0604020202020204" pitchFamily="34" charset="0"/>
              </a:rPr>
              <a:t>If the Rule 7 motion or application is not approved by the court, the structured settlement funds are returned in full to the broker in trust, and then immediately upon receipt are forwarded to the insurer/defendant, without penalty or interest. Where the quantum of the proposed settlement is approved by the court, but a change in the amount or format of the structure is requested by the court as a precondition to approval, the structure can be amended (para 31).</a:t>
            </a:r>
          </a:p>
        </p:txBody>
      </p:sp>
    </p:spTree>
    <p:extLst>
      <p:ext uri="{BB962C8B-B14F-4D97-AF65-F5344CB8AC3E}">
        <p14:creationId xmlns:p14="http://schemas.microsoft.com/office/powerpoint/2010/main" val="2544456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8D731-34C9-C12F-9CD0-B5D3ED6AF0A7}"/>
              </a:ext>
            </a:extLst>
          </p:cNvPr>
          <p:cNvSpPr>
            <a:spLocks noGrp="1"/>
          </p:cNvSpPr>
          <p:nvPr>
            <p:ph type="title"/>
          </p:nvPr>
        </p:nvSpPr>
        <p:spPr>
          <a:xfrm>
            <a:off x="541949" y="955484"/>
            <a:ext cx="10515600" cy="526232"/>
          </a:xfrm>
          <a:prstGeom prst="rect">
            <a:avLst/>
          </a:prstGeom>
        </p:spPr>
        <p:txBody>
          <a:bodyPr/>
          <a:lstStyle/>
          <a:p>
            <a:r>
              <a:rPr lang="en-CA" sz="2800" i="1" dirty="0">
                <a:latin typeface="Roboto Medium" panose="02000000000000000000" pitchFamily="2" charset="0"/>
                <a:ea typeface="Roboto Medium" panose="02000000000000000000" pitchFamily="2" charset="0"/>
                <a:cs typeface="Roboto Medium" panose="02000000000000000000" pitchFamily="2" charset="0"/>
              </a:rPr>
              <a:t>Brooks v. Culnan, </a:t>
            </a:r>
            <a:r>
              <a:rPr lang="en-CA" sz="2800" dirty="0">
                <a:latin typeface="Roboto Medium" panose="02000000000000000000" pitchFamily="2" charset="0"/>
                <a:ea typeface="Roboto Medium" panose="02000000000000000000" pitchFamily="2" charset="0"/>
                <a:cs typeface="Roboto Medium" panose="02000000000000000000" pitchFamily="2" charset="0"/>
              </a:rPr>
              <a:t>2023 ONSC 5415</a:t>
            </a:r>
            <a:br>
              <a:rPr lang="en-CA" sz="2800" dirty="0"/>
            </a:br>
            <a:r>
              <a:rPr lang="en-CA" sz="2000" dirty="0">
                <a:latin typeface="Roboto" panose="02000000000000000000" pitchFamily="2" charset="0"/>
                <a:ea typeface="Roboto" panose="02000000000000000000" pitchFamily="2" charset="0"/>
                <a:cs typeface="Roboto" panose="02000000000000000000" pitchFamily="2" charset="0"/>
              </a:rPr>
              <a:t>Date of Decision: September 26, 2023</a:t>
            </a:r>
            <a:endParaRPr lang="en-CA" sz="2000" i="1" dirty="0">
              <a:latin typeface="Roboto" panose="02000000000000000000" pitchFamily="2" charset="0"/>
              <a:ea typeface="Roboto" panose="02000000000000000000" pitchFamily="2" charset="0"/>
              <a:cs typeface="Roboto" panose="02000000000000000000" pitchFamily="2" charset="0"/>
            </a:endParaRPr>
          </a:p>
        </p:txBody>
      </p:sp>
      <p:sp>
        <p:nvSpPr>
          <p:cNvPr id="6" name="Content Placeholder 2">
            <a:extLst>
              <a:ext uri="{FF2B5EF4-FFF2-40B4-BE49-F238E27FC236}">
                <a16:creationId xmlns:a16="http://schemas.microsoft.com/office/drawing/2014/main" id="{8CF65742-BE86-9208-647F-CFC1230FDFF2}"/>
              </a:ext>
            </a:extLst>
          </p:cNvPr>
          <p:cNvSpPr>
            <a:spLocks noGrp="1"/>
          </p:cNvSpPr>
          <p:nvPr>
            <p:ph sz="quarter" idx="10"/>
          </p:nvPr>
        </p:nvSpPr>
        <p:spPr>
          <a:xfrm>
            <a:off x="541949" y="1942102"/>
            <a:ext cx="11247118" cy="3805866"/>
          </a:xfrm>
        </p:spPr>
        <p:txBody>
          <a:bodyPr/>
          <a:lstStyle/>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The Honourable Justice Wilson </a:t>
            </a:r>
            <a:r>
              <a:rPr kumimoji="0" lang="en-CA" sz="1500" b="1" i="0" u="none" strike="noStrike" kern="1200" cap="none" spc="0" normalizeH="0" baseline="0" noProof="0" dirty="0">
                <a:ln>
                  <a:noFill/>
                </a:ln>
                <a:solidFill>
                  <a:srgbClr val="FFED59"/>
                </a:solidFill>
                <a:effectLst/>
                <a:uLnTx/>
                <a:uFillTx/>
                <a:latin typeface="Roboto" panose="02000000000000000000" pitchFamily="2" charset="0"/>
                <a:ea typeface="Roboto" panose="02000000000000000000" pitchFamily="2" charset="0"/>
                <a:cs typeface="Roboto" panose="02000000000000000000" pitchFamily="2" charset="0"/>
              </a:rPr>
              <a:t>granted</a:t>
            </a:r>
            <a:r>
              <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 a Rule 7.08 application for Court approval of a full and final settlement ($500,000) of Justin Brooks’ statutory accident benefits and tort claims ($60,000 tort; $440,000 AB).</a:t>
            </a:r>
          </a:p>
          <a:p>
            <a:pPr marR="0" lvl="0" algn="l" defTabSz="914400" rtl="0" eaLnBrk="1" fontAlgn="auto" latinLnBrk="0" hangingPunct="1">
              <a:lnSpc>
                <a:spcPct val="100000"/>
              </a:lnSpc>
              <a:spcBef>
                <a:spcPts val="0"/>
              </a:spcBef>
              <a:spcAft>
                <a:spcPts val="600"/>
              </a:spcAft>
              <a:buClrTx/>
              <a:buSzTx/>
              <a:tabLst/>
              <a:defRPr/>
            </a:pPr>
            <a:endPar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The Honourable Justice Wilson </a:t>
            </a:r>
            <a:r>
              <a:rPr kumimoji="0" lang="en-CA" sz="1500" b="1" i="0" u="none" strike="noStrike" kern="1200" cap="none" spc="0" normalizeH="0" baseline="0" noProof="0" dirty="0">
                <a:ln>
                  <a:noFill/>
                </a:ln>
                <a:solidFill>
                  <a:srgbClr val="FFED59"/>
                </a:solidFill>
                <a:effectLst/>
                <a:uLnTx/>
                <a:uFillTx/>
                <a:latin typeface="Roboto" panose="02000000000000000000" pitchFamily="2" charset="0"/>
                <a:ea typeface="Roboto" panose="02000000000000000000" pitchFamily="2" charset="0"/>
                <a:cs typeface="Roboto" panose="02000000000000000000" pitchFamily="2" charset="0"/>
              </a:rPr>
              <a:t>reaffirmed </a:t>
            </a:r>
            <a:r>
              <a:rPr kumimoji="0" lang="en-CA" sz="1500" b="1" i="1" u="none" strike="noStrike" kern="1200" cap="none" spc="0" normalizeH="0" baseline="0" noProof="0" dirty="0">
                <a:ln>
                  <a:noFill/>
                </a:ln>
                <a:solidFill>
                  <a:srgbClr val="FFED59"/>
                </a:solidFill>
                <a:effectLst/>
                <a:uLnTx/>
                <a:uFillTx/>
                <a:latin typeface="Roboto" panose="02000000000000000000" pitchFamily="2" charset="0"/>
                <a:ea typeface="Roboto" panose="02000000000000000000" pitchFamily="2" charset="0"/>
                <a:cs typeface="Roboto" panose="02000000000000000000" pitchFamily="2" charset="0"/>
              </a:rPr>
              <a:t>Spicer</a:t>
            </a:r>
            <a:r>
              <a:rPr kumimoji="0" lang="en-CA" sz="1500" b="1" i="0" u="none" strike="noStrike" kern="1200" cap="none" spc="0" normalizeH="0" baseline="0" noProof="0" dirty="0">
                <a:ln>
                  <a:noFill/>
                </a:ln>
                <a:solidFill>
                  <a:srgbClr val="FFED59"/>
                </a:solidFill>
                <a:effectLst/>
                <a:uLnTx/>
                <a:uFillTx/>
                <a:latin typeface="Roboto" panose="02000000000000000000" pitchFamily="2" charset="0"/>
                <a:ea typeface="Roboto" panose="02000000000000000000" pitchFamily="2" charset="0"/>
                <a:cs typeface="Roboto" panose="02000000000000000000" pitchFamily="2" charset="0"/>
              </a:rPr>
              <a:t>, </a:t>
            </a:r>
            <a:r>
              <a:rPr kumimoji="0" lang="en-CA" sz="1500" i="0" u="none" strike="noStrike" kern="1200" cap="none" spc="0" normalizeH="0" baseline="0" noProof="0" dirty="0">
                <a:ln>
                  <a:noFill/>
                </a:ln>
                <a:effectLst/>
                <a:uLnTx/>
                <a:uFillTx/>
                <a:latin typeface="Roboto" panose="02000000000000000000" pitchFamily="2" charset="0"/>
                <a:ea typeface="Roboto" panose="02000000000000000000" pitchFamily="2" charset="0"/>
                <a:cs typeface="Roboto" panose="02000000000000000000" pitchFamily="2" charset="0"/>
              </a:rPr>
              <a:t>agreeing that counsel are to deal with structured settlements pending court approval by funding in escrow.  The Honourable Justice Wilson confirmed the following:</a:t>
            </a:r>
          </a:p>
          <a:p>
            <a:pPr marL="1371600" lvl="3" indent="0">
              <a:buNone/>
              <a:defRPr/>
            </a:pPr>
            <a:r>
              <a:rPr lang="en-CA" sz="1400" dirty="0"/>
              <a:t>[7] The proper procedure for counsel to follow when there will be a motion for court approval of a proposed settlement for a party under disability when there will be a structured settlement for part of the money </a:t>
            </a:r>
            <a:r>
              <a:rPr lang="en-CA" sz="1400" b="1" dirty="0"/>
              <a:t>is to fund the structure in escrow; this is often referred to as “locking the structure in”.</a:t>
            </a:r>
            <a:r>
              <a:rPr lang="en-CA" sz="1400" dirty="0"/>
              <a:t> This means that the proposed structure is funded and if it is not approved by the court, it will be collapsed and the money placed into a different structure that is approved by the court.</a:t>
            </a:r>
          </a:p>
          <a:p>
            <a:pPr marL="1371600" lvl="3" indent="0">
              <a:buNone/>
              <a:defRPr/>
            </a:pPr>
            <a:r>
              <a:rPr lang="en-CA" sz="1400" dirty="0"/>
              <a:t>…</a:t>
            </a:r>
          </a:p>
          <a:p>
            <a:pPr marL="1371600" lvl="3" indent="0">
              <a:buNone/>
              <a:defRPr/>
            </a:pPr>
            <a:r>
              <a:rPr lang="en-CA" sz="1400" dirty="0"/>
              <a:t>[10] … </a:t>
            </a:r>
            <a:r>
              <a:rPr lang="en-CA" sz="1400" b="1" dirty="0"/>
              <a:t>Prefunding a structured settlement is necessary </a:t>
            </a:r>
            <a:r>
              <a:rPr lang="en-CA" sz="1400" dirty="0"/>
              <a:t>because it is the only way the insurers can guarantee rates before a judge approves a settlement. Knowing the full particulars of the structured settlement that the party under disability will receive is essential for the judge reviewing the motion for approval. If the rates were not locked in by pre-funding the structure, it may well be that by the time the judge reviews the motion record, the rates have changed and the same structure can no longer be obtained, which disadvantages the party under disability.</a:t>
            </a:r>
          </a:p>
          <a:p>
            <a:pPr marL="457200" lvl="2" indent="0">
              <a:buNone/>
              <a:defRPr/>
            </a:pPr>
            <a:endPar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endParaRPr>
          </a:p>
          <a:p>
            <a:pPr marL="342900" marR="0" lvl="0"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en-CA" sz="15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endParaRPr>
          </a:p>
          <a:p>
            <a:endParaRPr lang="en-CA" dirty="0"/>
          </a:p>
        </p:txBody>
      </p:sp>
    </p:spTree>
    <p:extLst>
      <p:ext uri="{BB962C8B-B14F-4D97-AF65-F5344CB8AC3E}">
        <p14:creationId xmlns:p14="http://schemas.microsoft.com/office/powerpoint/2010/main" val="3354752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AFCEE57-9E6E-52D3-9F14-76F7E87CEBA0}"/>
              </a:ext>
            </a:extLst>
          </p:cNvPr>
          <p:cNvSpPr>
            <a:spLocks noGrp="1"/>
          </p:cNvSpPr>
          <p:nvPr>
            <p:ph sz="quarter" idx="10"/>
          </p:nvPr>
        </p:nvSpPr>
        <p:spPr/>
        <p:txBody>
          <a:bodyPr/>
          <a:lstStyle/>
          <a:p>
            <a:pPr marL="457200" lvl="0" indent="-457200">
              <a:spcAft>
                <a:spcPts val="1200"/>
              </a:spcAft>
              <a:buFont typeface="+mj-lt"/>
              <a:buAutoNum type="arabicPeriod"/>
            </a:pPr>
            <a:r>
              <a:rPr lang="en-CA" b="1" dirty="0"/>
              <a:t>Presumption of capacity</a:t>
            </a:r>
            <a:r>
              <a:rPr lang="en-CA" dirty="0"/>
              <a:t>. Every adult is deemed capable of making legal decisions and instructing their legal representative. Incapacity cannot be assumed based on factors such as an individual’s age, appearance, disability, disorder/condition, or use of alcohol or drugs.</a:t>
            </a:r>
          </a:p>
          <a:p>
            <a:pPr marL="457200" lvl="0" indent="-457200">
              <a:spcAft>
                <a:spcPts val="1200"/>
              </a:spcAft>
              <a:buFont typeface="+mj-lt"/>
              <a:buAutoNum type="arabicPeriod"/>
            </a:pPr>
            <a:r>
              <a:rPr lang="en-CA" b="1" dirty="0"/>
              <a:t>Capacity is determined based on the law and facts. </a:t>
            </a:r>
            <a:r>
              <a:rPr lang="en-CA" dirty="0"/>
              <a:t>While medical assessments can provide important evidence, ultimately the determination of capacity is a legal, not a medical finding.</a:t>
            </a:r>
          </a:p>
          <a:p>
            <a:pPr marL="457200" lvl="0" indent="-457200">
              <a:spcAft>
                <a:spcPts val="1200"/>
              </a:spcAft>
              <a:buFont typeface="+mj-lt"/>
              <a:buAutoNum type="arabicPeriod"/>
            </a:pPr>
            <a:r>
              <a:rPr lang="en-CA" b="1" dirty="0"/>
              <a:t>Poor judgment is not the same as incapacity. </a:t>
            </a:r>
            <a:r>
              <a:rPr lang="en-CA" dirty="0"/>
              <a:t>Clients are entitled to make decisions that you disagree with or believe are not in the client’s best interest. The belief that an individual is making a foolish or reckless decision does not, in and of itself, lead to a determination that the client lacks the capacity to provide legal instructions or manage their legal affairs. The wisdom of the decision must be separated from the ability to decide.</a:t>
            </a:r>
          </a:p>
        </p:txBody>
      </p:sp>
      <p:sp>
        <p:nvSpPr>
          <p:cNvPr id="6" name="Title 1">
            <a:extLst>
              <a:ext uri="{FF2B5EF4-FFF2-40B4-BE49-F238E27FC236}">
                <a16:creationId xmlns:a16="http://schemas.microsoft.com/office/drawing/2014/main" id="{728CE3D1-E0DD-AE21-C8F8-7112E41C6D25}"/>
              </a:ext>
            </a:extLst>
          </p:cNvPr>
          <p:cNvSpPr txBox="1">
            <a:spLocks/>
          </p:cNvSpPr>
          <p:nvPr/>
        </p:nvSpPr>
        <p:spPr>
          <a:xfrm>
            <a:off x="473241" y="800100"/>
            <a:ext cx="10668000" cy="890044"/>
          </a:xfrm>
          <a:prstGeom prst="rect">
            <a:avLst/>
          </a:prstGeom>
        </p:spPr>
        <p:txBody>
          <a:bodyPr vert="horz" lIns="0" tIns="45720" rIns="91440" bIns="45720" rtlCol="0" anchor="ctr">
            <a:normAutofit fontScale="97500" lnSpcReduction="10000"/>
          </a:bodyPr>
          <a:lstStyle>
            <a:lvl1pPr algn="l" defTabSz="914400" rtl="0" eaLnBrk="1" latinLnBrk="0" hangingPunct="1">
              <a:lnSpc>
                <a:spcPct val="90000"/>
              </a:lnSpc>
              <a:spcBef>
                <a:spcPct val="0"/>
              </a:spcBef>
              <a:buNone/>
              <a:defRPr sz="3200" b="0" i="0" kern="1200">
                <a:solidFill>
                  <a:srgbClr val="FFED59"/>
                </a:solidFill>
                <a:latin typeface="Roboto Medium" panose="02000000000000000000" pitchFamily="2" charset="0"/>
                <a:ea typeface="Roboto Medium" panose="02000000000000000000" pitchFamily="2" charset="0"/>
                <a:cs typeface="Roboto Medium" panose="02000000000000000000" pitchFamily="2" charset="0"/>
              </a:defRPr>
            </a:lvl1pPr>
          </a:lstStyle>
          <a:p>
            <a:r>
              <a:rPr lang="en-CA" dirty="0"/>
              <a:t>IV. 	</a:t>
            </a:r>
            <a:r>
              <a:rPr lang="en-US" dirty="0"/>
              <a:t>DETERMINING MENTAL CAPACITY:  LSO GUIDE TO 	NAVIGATING CLIENT CAPACITY CONCERNS</a:t>
            </a:r>
            <a:endParaRPr lang="en-CA" dirty="0"/>
          </a:p>
        </p:txBody>
      </p:sp>
    </p:spTree>
    <p:extLst>
      <p:ext uri="{BB962C8B-B14F-4D97-AF65-F5344CB8AC3E}">
        <p14:creationId xmlns:p14="http://schemas.microsoft.com/office/powerpoint/2010/main" val="35645907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FBF60-74A1-CAB1-D8F0-FA47EAE2ED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74481A-E605-AE2D-3752-61160D5BBA67}"/>
              </a:ext>
            </a:extLst>
          </p:cNvPr>
          <p:cNvSpPr>
            <a:spLocks noGrp="1"/>
          </p:cNvSpPr>
          <p:nvPr>
            <p:ph type="title"/>
          </p:nvPr>
        </p:nvSpPr>
        <p:spPr/>
        <p:txBody>
          <a:bodyPr>
            <a:normAutofit fontScale="90000"/>
          </a:bodyPr>
          <a:lstStyle/>
          <a:p>
            <a:r>
              <a:rPr lang="en-CA" dirty="0"/>
              <a:t>What is Legal Disability for Adults?  </a:t>
            </a:r>
          </a:p>
        </p:txBody>
      </p:sp>
      <p:sp>
        <p:nvSpPr>
          <p:cNvPr id="3" name="Content Placeholder 2">
            <a:extLst>
              <a:ext uri="{FF2B5EF4-FFF2-40B4-BE49-F238E27FC236}">
                <a16:creationId xmlns:a16="http://schemas.microsoft.com/office/drawing/2014/main" id="{D86778FB-77CC-A696-8BCF-F00AD7B12C73}"/>
              </a:ext>
            </a:extLst>
          </p:cNvPr>
          <p:cNvSpPr>
            <a:spLocks noGrp="1"/>
          </p:cNvSpPr>
          <p:nvPr>
            <p:ph sz="quarter" idx="10"/>
          </p:nvPr>
        </p:nvSpPr>
        <p:spPr>
          <a:xfrm>
            <a:off x="473241" y="1771502"/>
            <a:ext cx="11247118" cy="3924448"/>
          </a:xfrm>
        </p:spPr>
        <p:txBody>
          <a:bodyPr>
            <a:normAutofit lnSpcReduction="10000"/>
          </a:bodyPr>
          <a:lstStyle/>
          <a:p>
            <a:r>
              <a:rPr lang="en-CA" dirty="0"/>
              <a:t>Mentally incapable within the meaning of section 6 </a:t>
            </a:r>
            <a:r>
              <a:rPr lang="en-CA" i="1" dirty="0"/>
              <a:t>(property)</a:t>
            </a:r>
            <a:r>
              <a:rPr lang="en-CA" dirty="0"/>
              <a:t> or 45 </a:t>
            </a:r>
            <a:r>
              <a:rPr lang="en-CA" i="1" dirty="0"/>
              <a:t>(personal care)</a:t>
            </a:r>
            <a:r>
              <a:rPr lang="en-CA" dirty="0"/>
              <a:t> of the </a:t>
            </a:r>
            <a:r>
              <a:rPr lang="en-CA" i="1" dirty="0"/>
              <a:t>Substitute Decisions Act, 1992</a:t>
            </a:r>
            <a:r>
              <a:rPr lang="en-CA" dirty="0"/>
              <a:t> in respect of an issue in the proceeding.</a:t>
            </a:r>
          </a:p>
          <a:p>
            <a:br>
              <a:rPr lang="en-CA" b="1" dirty="0"/>
            </a:br>
            <a:r>
              <a:rPr lang="en-CA" b="1" dirty="0"/>
              <a:t>Incapacity to manage property under section 6 of </a:t>
            </a:r>
            <a:r>
              <a:rPr lang="en-CA" b="1" i="1" dirty="0"/>
              <a:t>SDA:</a:t>
            </a:r>
            <a:endParaRPr lang="en-CA" sz="1600" dirty="0"/>
          </a:p>
          <a:p>
            <a:r>
              <a:rPr lang="en-CA" b="1" dirty="0"/>
              <a:t> </a:t>
            </a:r>
            <a:endParaRPr lang="en-CA" sz="1600" dirty="0"/>
          </a:p>
          <a:p>
            <a:pPr lvl="2"/>
            <a:r>
              <a:rPr lang="en-CA" dirty="0"/>
              <a:t>not able to understand information that is relevant to making a decision in the management of his or her property, or </a:t>
            </a:r>
            <a:endParaRPr lang="en-CA" sz="1600" dirty="0"/>
          </a:p>
          <a:p>
            <a:pPr lvl="2"/>
            <a:r>
              <a:rPr lang="en-CA" dirty="0"/>
              <a:t>not able to appreciate the reasonably foreseeable consequences of a decision or lack of decision</a:t>
            </a:r>
            <a:endParaRPr lang="en-CA" sz="1600" dirty="0"/>
          </a:p>
          <a:p>
            <a:r>
              <a:rPr lang="en-CA" b="1" dirty="0"/>
              <a:t> </a:t>
            </a:r>
            <a:endParaRPr lang="en-CA" sz="1600" dirty="0"/>
          </a:p>
          <a:p>
            <a:r>
              <a:rPr lang="en-US" dirty="0"/>
              <a:t>For an overview of commonly used standards for capacity, consult the Law Society’s</a:t>
            </a:r>
            <a:r>
              <a:rPr lang="en-US" b="1" dirty="0"/>
              <a:t> </a:t>
            </a:r>
            <a:r>
              <a:rPr lang="en-US" b="1" u="sng" dirty="0">
                <a:solidFill>
                  <a:srgbClr val="00B0F0"/>
                </a:solidFill>
                <a:hlinkClick r:id="rId2">
                  <a:extLst>
                    <a:ext uri="{A12FA001-AC4F-418D-AE19-62706E023703}">
                      <ahyp:hlinkClr xmlns:ahyp="http://schemas.microsoft.com/office/drawing/2018/hyperlinkcolor" val="tx"/>
                    </a:ext>
                  </a:extLst>
                </a:hlinkClick>
              </a:rPr>
              <a:t>Capacity thresholds quick reference guide</a:t>
            </a:r>
            <a:r>
              <a:rPr lang="en-US" b="1" dirty="0">
                <a:solidFill>
                  <a:srgbClr val="00B0F0"/>
                </a:solidFill>
              </a:rPr>
              <a:t>.</a:t>
            </a:r>
            <a:endParaRPr lang="en-CA" sz="1600" dirty="0">
              <a:solidFill>
                <a:srgbClr val="00B0F0"/>
              </a:solidFill>
            </a:endParaRPr>
          </a:p>
          <a:p>
            <a:endParaRPr lang="en-CA" dirty="0"/>
          </a:p>
        </p:txBody>
      </p:sp>
    </p:spTree>
    <p:extLst>
      <p:ext uri="{BB962C8B-B14F-4D97-AF65-F5344CB8AC3E}">
        <p14:creationId xmlns:p14="http://schemas.microsoft.com/office/powerpoint/2010/main" val="6570087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05837-CF9C-8C85-7AFC-AABEBF6A1A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BAA3C7-CC88-7236-1C69-9BF7C800EB57}"/>
              </a:ext>
            </a:extLst>
          </p:cNvPr>
          <p:cNvSpPr>
            <a:spLocks noGrp="1"/>
          </p:cNvSpPr>
          <p:nvPr>
            <p:ph type="title"/>
          </p:nvPr>
        </p:nvSpPr>
        <p:spPr/>
        <p:txBody>
          <a:bodyPr>
            <a:normAutofit fontScale="90000"/>
          </a:bodyPr>
          <a:lstStyle/>
          <a:p>
            <a:r>
              <a:rPr lang="en-CA" dirty="0"/>
              <a:t>APPOINTING LITIGATION GUARDIAN MID-PROCEEDING </a:t>
            </a:r>
          </a:p>
        </p:txBody>
      </p:sp>
      <p:sp>
        <p:nvSpPr>
          <p:cNvPr id="3" name="Content Placeholder 2">
            <a:extLst>
              <a:ext uri="{FF2B5EF4-FFF2-40B4-BE49-F238E27FC236}">
                <a16:creationId xmlns:a16="http://schemas.microsoft.com/office/drawing/2014/main" id="{57336EC7-E71E-DAC1-6EE1-A569D6DBB034}"/>
              </a:ext>
            </a:extLst>
          </p:cNvPr>
          <p:cNvSpPr>
            <a:spLocks noGrp="1"/>
          </p:cNvSpPr>
          <p:nvPr>
            <p:ph sz="quarter" idx="10"/>
          </p:nvPr>
        </p:nvSpPr>
        <p:spPr>
          <a:xfrm>
            <a:off x="473241" y="1866900"/>
            <a:ext cx="10794834" cy="3829050"/>
          </a:xfrm>
        </p:spPr>
        <p:txBody>
          <a:bodyPr>
            <a:normAutofit/>
          </a:bodyPr>
          <a:lstStyle/>
          <a:p>
            <a:pPr marL="342900" indent="-342900">
              <a:buFont typeface="Arial" panose="020B0604020202020204" pitchFamily="34" charset="0"/>
              <a:buChar char="•"/>
            </a:pPr>
            <a:r>
              <a:rPr lang="en-CA" b="1" dirty="0"/>
              <a:t>Rule 7.03.1 i</a:t>
            </a:r>
            <a:r>
              <a:rPr lang="en-CA" dirty="0"/>
              <a:t>s a new rule that sets out the motion procedure to be followed whenever a court order is required to appoint a litigation guardian for a party under disability. The rule clarifies that the motion may be made by another party (following a request period), the proposed litigation guardian, or the lawyer of the party known or believed to be under disability and includes provisions respecting the lawyer’s responsibilities. The rule also </a:t>
            </a:r>
            <a:br>
              <a:rPr lang="en-CA" dirty="0"/>
            </a:br>
            <a:r>
              <a:rPr lang="en-CA" dirty="0"/>
              <a:t>sets out the circumstances when the court may make an order appointing the Public Guardian and Trustee or the Children’s Lawyer as litigation guardian.</a:t>
            </a:r>
          </a:p>
        </p:txBody>
      </p:sp>
    </p:spTree>
    <p:extLst>
      <p:ext uri="{BB962C8B-B14F-4D97-AF65-F5344CB8AC3E}">
        <p14:creationId xmlns:p14="http://schemas.microsoft.com/office/powerpoint/2010/main" val="2013524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374AE-36F3-2AE3-0CCB-683218AD9D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3EADB8-6D85-8CF7-6DA7-7D93DBCCB72F}"/>
              </a:ext>
            </a:extLst>
          </p:cNvPr>
          <p:cNvSpPr>
            <a:spLocks noGrp="1"/>
          </p:cNvSpPr>
          <p:nvPr>
            <p:ph type="title"/>
          </p:nvPr>
        </p:nvSpPr>
        <p:spPr>
          <a:xfrm>
            <a:off x="1423309" y="3009772"/>
            <a:ext cx="4672691" cy="526232"/>
          </a:xfrm>
        </p:spPr>
        <p:txBody>
          <a:bodyPr>
            <a:noAutofit/>
          </a:bodyPr>
          <a:lstStyle/>
          <a:p>
            <a:r>
              <a:rPr lang="en-CA" sz="4000" dirty="0"/>
              <a:t>Thank you!</a:t>
            </a:r>
          </a:p>
        </p:txBody>
      </p:sp>
      <p:pic>
        <p:nvPicPr>
          <p:cNvPr id="4" name="Picture 3">
            <a:extLst>
              <a:ext uri="{FF2B5EF4-FFF2-40B4-BE49-F238E27FC236}">
                <a16:creationId xmlns:a16="http://schemas.microsoft.com/office/drawing/2014/main" id="{72FBFDE6-B94B-37D2-BF5E-C7155F426230}"/>
              </a:ext>
            </a:extLst>
          </p:cNvPr>
          <p:cNvPicPr>
            <a:picLocks noChangeAspect="1"/>
          </p:cNvPicPr>
          <p:nvPr/>
        </p:nvPicPr>
        <p:blipFill>
          <a:blip r:embed="rId2"/>
          <a:srcRect b="2969"/>
          <a:stretch>
            <a:fillRect/>
          </a:stretch>
        </p:blipFill>
        <p:spPr>
          <a:xfrm>
            <a:off x="5148941" y="1419817"/>
            <a:ext cx="5619750" cy="3706142"/>
          </a:xfrm>
          <a:prstGeom prst="rect">
            <a:avLst/>
          </a:prstGeom>
          <a:ln w="28575">
            <a:solidFill>
              <a:srgbClr val="FFED59"/>
            </a:solidFill>
          </a:ln>
        </p:spPr>
      </p:pic>
    </p:spTree>
    <p:extLst>
      <p:ext uri="{BB962C8B-B14F-4D97-AF65-F5344CB8AC3E}">
        <p14:creationId xmlns:p14="http://schemas.microsoft.com/office/powerpoint/2010/main" val="18658176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454B6-5286-39B5-B3B4-1DFB4CD6F184}"/>
              </a:ext>
            </a:extLst>
          </p:cNvPr>
          <p:cNvSpPr>
            <a:spLocks noGrp="1"/>
          </p:cNvSpPr>
          <p:nvPr>
            <p:ph type="title"/>
          </p:nvPr>
        </p:nvSpPr>
        <p:spPr/>
        <p:txBody>
          <a:bodyPr>
            <a:normAutofit fontScale="90000"/>
          </a:bodyPr>
          <a:lstStyle/>
          <a:p>
            <a:r>
              <a:rPr lang="en-CA" dirty="0">
                <a:latin typeface="Roboto Medium" panose="02000000000000000000" pitchFamily="2" charset="0"/>
                <a:ea typeface="Roboto Medium" panose="02000000000000000000" pitchFamily="2" charset="0"/>
                <a:cs typeface="Roboto Medium" panose="02000000000000000000" pitchFamily="2" charset="0"/>
              </a:rPr>
              <a:t>I.   MATERIAL</a:t>
            </a:r>
            <a:r>
              <a:rPr lang="en-CA" dirty="0">
                <a:latin typeface="Roboto" panose="02000000000000000000" pitchFamily="2" charset="0"/>
                <a:ea typeface="Roboto" panose="02000000000000000000" pitchFamily="2" charset="0"/>
                <a:cs typeface="Roboto" panose="02000000000000000000" pitchFamily="2" charset="0"/>
              </a:rPr>
              <a:t> REQUIRED FOR COURT APPROVAL</a:t>
            </a:r>
          </a:p>
        </p:txBody>
      </p:sp>
      <p:sp>
        <p:nvSpPr>
          <p:cNvPr id="3" name="Content Placeholder 2">
            <a:extLst>
              <a:ext uri="{FF2B5EF4-FFF2-40B4-BE49-F238E27FC236}">
                <a16:creationId xmlns:a16="http://schemas.microsoft.com/office/drawing/2014/main" id="{EE7AC94A-F459-239E-ED79-07AFCD2FE1E0}"/>
              </a:ext>
            </a:extLst>
          </p:cNvPr>
          <p:cNvSpPr>
            <a:spLocks noGrp="1"/>
          </p:cNvSpPr>
          <p:nvPr>
            <p:ph sz="quarter" idx="10"/>
          </p:nvPr>
        </p:nvSpPr>
        <p:spPr/>
        <p:txBody>
          <a:bodyPr>
            <a:normAutofit fontScale="85000" lnSpcReduction="20000"/>
          </a:bodyPr>
          <a:lstStyle/>
          <a:p>
            <a:pPr marL="0" indent="0">
              <a:buNone/>
            </a:pPr>
            <a:r>
              <a:rPr lang="en-CA" dirty="0"/>
              <a:t>Rule 7.08 requires Court approval of any settlement involving parties under disability to ensure they are treated fairly and that the settlement is in their best interest.</a:t>
            </a:r>
          </a:p>
          <a:p>
            <a:pPr marL="0" indent="0">
              <a:buNone/>
            </a:pPr>
            <a:endParaRPr lang="en-CA" dirty="0"/>
          </a:p>
          <a:p>
            <a:pPr marL="0" indent="0">
              <a:buNone/>
            </a:pPr>
            <a:r>
              <a:rPr lang="en-CA" dirty="0"/>
              <a:t>Rule 7.08(4) continues to require that the material for Court approval include:</a:t>
            </a:r>
          </a:p>
          <a:p>
            <a:pPr marL="342900" lvl="0" indent="-342900">
              <a:buFont typeface="Arial" panose="020B0604020202020204" pitchFamily="34" charset="0"/>
              <a:buChar char="•"/>
            </a:pPr>
            <a:r>
              <a:rPr lang="en-CA" dirty="0"/>
              <a:t>The terms of the settlement;</a:t>
            </a:r>
          </a:p>
          <a:p>
            <a:pPr marL="342900" lvl="0" indent="-342900">
              <a:buFont typeface="Arial" panose="020B0604020202020204" pitchFamily="34" charset="0"/>
              <a:buChar char="•"/>
            </a:pPr>
            <a:r>
              <a:rPr lang="en-CA" dirty="0"/>
              <a:t>Analysis by counsel as to the reasonableness of the settlement through evidence based substantive content as to why it is in the best interest of the party under disability (touching on liability, assessment of damages and limits on potential recovery);</a:t>
            </a:r>
          </a:p>
          <a:p>
            <a:pPr marL="342900" lvl="0" indent="-342900">
              <a:buFont typeface="Arial" panose="020B0604020202020204" pitchFamily="34" charset="0"/>
              <a:buChar char="•"/>
            </a:pPr>
            <a:r>
              <a:rPr lang="en-CA" dirty="0"/>
              <a:t>Proposed payment of the settlement - structure payments and non-structured consideration (i.e. being paid into Court);</a:t>
            </a:r>
          </a:p>
          <a:p>
            <a:pPr marL="342900" lvl="0" indent="-342900">
              <a:buFont typeface="Arial" panose="020B0604020202020204" pitchFamily="34" charset="0"/>
              <a:buChar char="•"/>
            </a:pPr>
            <a:r>
              <a:rPr lang="en-CA" dirty="0"/>
              <a:t>Basis for fairness and reasonableness of lawyer-client account including risks assumed by lawyer, nature and complexity, results achieved, work done, time spent, value to client</a:t>
            </a:r>
            <a:br>
              <a:rPr lang="en-CA" dirty="0"/>
            </a:br>
            <a:r>
              <a:rPr lang="en-CA" i="1" dirty="0"/>
              <a:t>Raphael Partners v. Lam, 61 O.R. (3d) 417  ONCA, </a:t>
            </a:r>
            <a:br>
              <a:rPr lang="en-CA" dirty="0"/>
            </a:br>
            <a:r>
              <a:rPr lang="en-CA" i="1" dirty="0"/>
              <a:t>Rule 3.6-2 of Rules of Professional Conduct</a:t>
            </a:r>
            <a:br>
              <a:rPr lang="en-CA" i="1" dirty="0"/>
            </a:br>
            <a:r>
              <a:rPr lang="en-CA" i="1" dirty="0"/>
              <a:t>Solicitors Act, O. Reg. 195/04</a:t>
            </a:r>
            <a:endParaRPr lang="en-CA" dirty="0"/>
          </a:p>
        </p:txBody>
      </p:sp>
    </p:spTree>
    <p:extLst>
      <p:ext uri="{BB962C8B-B14F-4D97-AF65-F5344CB8AC3E}">
        <p14:creationId xmlns:p14="http://schemas.microsoft.com/office/powerpoint/2010/main" val="241287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63527-FE56-6ECF-ABFA-261E60F8F06C}"/>
              </a:ext>
            </a:extLst>
          </p:cNvPr>
          <p:cNvSpPr>
            <a:spLocks noGrp="1"/>
          </p:cNvSpPr>
          <p:nvPr>
            <p:ph type="title"/>
          </p:nvPr>
        </p:nvSpPr>
        <p:spPr>
          <a:xfrm>
            <a:off x="473240" y="1011512"/>
            <a:ext cx="11247118" cy="526232"/>
          </a:xfrm>
        </p:spPr>
        <p:txBody>
          <a:bodyPr>
            <a:normAutofit fontScale="90000"/>
          </a:bodyPr>
          <a:lstStyle/>
          <a:p>
            <a:r>
              <a:rPr lang="en-CA" dirty="0"/>
              <a:t>NEW CHANGES TO MATERIAL REQUIRED FOR COURT APPROVAL</a:t>
            </a:r>
          </a:p>
        </p:txBody>
      </p:sp>
      <p:sp>
        <p:nvSpPr>
          <p:cNvPr id="3" name="Content Placeholder 2">
            <a:extLst>
              <a:ext uri="{FF2B5EF4-FFF2-40B4-BE49-F238E27FC236}">
                <a16:creationId xmlns:a16="http://schemas.microsoft.com/office/drawing/2014/main" id="{FD860082-B724-A28B-D147-08BBE64E3F03}"/>
              </a:ext>
            </a:extLst>
          </p:cNvPr>
          <p:cNvSpPr>
            <a:spLocks noGrp="1"/>
          </p:cNvSpPr>
          <p:nvPr>
            <p:ph sz="quarter" idx="10"/>
          </p:nvPr>
        </p:nvSpPr>
        <p:spPr>
          <a:xfrm>
            <a:off x="473242" y="1780418"/>
            <a:ext cx="10635746" cy="3831402"/>
          </a:xfrm>
        </p:spPr>
        <p:txBody>
          <a:bodyPr>
            <a:normAutofit/>
          </a:bodyPr>
          <a:lstStyle/>
          <a:p>
            <a:pPr marL="0" indent="0">
              <a:buNone/>
            </a:pPr>
            <a:r>
              <a:rPr lang="en-CA" dirty="0"/>
              <a:t>As of June 16, 2025, amendments to Rule 7.08(4) now require parties to </a:t>
            </a:r>
            <a:r>
              <a:rPr lang="en-CA" b="1" dirty="0"/>
              <a:t>redact privileged content and information prejudicial to the person under disability from affidavit material filed with the Court. </a:t>
            </a:r>
            <a:endParaRPr lang="en-CA" dirty="0"/>
          </a:p>
          <a:p>
            <a:pPr marL="0" indent="0">
              <a:buNone/>
            </a:pPr>
            <a:endParaRPr lang="en-CA" dirty="0"/>
          </a:p>
          <a:p>
            <a:pPr marL="0" indent="0">
              <a:buNone/>
            </a:pPr>
            <a:r>
              <a:rPr lang="en-CA" dirty="0"/>
              <a:t>Material to be redacted may include:</a:t>
            </a:r>
          </a:p>
          <a:p>
            <a:pPr marL="342900" lvl="0" indent="-342900">
              <a:buFont typeface="Arial" panose="020B0604020202020204" pitchFamily="34" charset="0"/>
              <a:buChar char="•"/>
            </a:pPr>
            <a:r>
              <a:rPr lang="en-CA" dirty="0"/>
              <a:t>Lawyer-client communications</a:t>
            </a:r>
          </a:p>
          <a:p>
            <a:pPr marL="342900" lvl="0" indent="-342900">
              <a:buFont typeface="Arial" panose="020B0604020202020204" pitchFamily="34" charset="0"/>
              <a:buChar char="•"/>
            </a:pPr>
            <a:r>
              <a:rPr lang="en-CA" dirty="0"/>
              <a:t>Legal strategy</a:t>
            </a:r>
          </a:p>
          <a:p>
            <a:pPr marL="342900" lvl="0" indent="-342900">
              <a:buFont typeface="Arial" panose="020B0604020202020204" pitchFamily="34" charset="0"/>
              <a:buChar char="•"/>
            </a:pPr>
            <a:r>
              <a:rPr lang="en-CA" dirty="0"/>
              <a:t>Dockets</a:t>
            </a:r>
          </a:p>
          <a:p>
            <a:pPr marL="342900" lvl="0" indent="-342900">
              <a:buFont typeface="Arial" panose="020B0604020202020204" pitchFamily="34" charset="0"/>
              <a:buChar char="•"/>
            </a:pPr>
            <a:r>
              <a:rPr lang="en-CA" dirty="0"/>
              <a:t>Sensitive personal health information </a:t>
            </a:r>
          </a:p>
          <a:p>
            <a:pPr marL="342900" lvl="0" indent="-342900">
              <a:buFont typeface="Arial" panose="020B0604020202020204" pitchFamily="34" charset="0"/>
              <a:buChar char="•"/>
            </a:pPr>
            <a:r>
              <a:rPr lang="en-CA" dirty="0"/>
              <a:t>Medical reports and records</a:t>
            </a:r>
          </a:p>
        </p:txBody>
      </p:sp>
    </p:spTree>
    <p:extLst>
      <p:ext uri="{BB962C8B-B14F-4D97-AF65-F5344CB8AC3E}">
        <p14:creationId xmlns:p14="http://schemas.microsoft.com/office/powerpoint/2010/main" val="2004237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DF418E-1BEB-A2AA-E4F5-6417CCAECDAA}"/>
              </a:ext>
            </a:extLst>
          </p:cNvPr>
          <p:cNvSpPr>
            <a:spLocks noGrp="1"/>
          </p:cNvSpPr>
          <p:nvPr>
            <p:ph sz="quarter" idx="10"/>
          </p:nvPr>
        </p:nvSpPr>
        <p:spPr>
          <a:xfrm>
            <a:off x="473241" y="1254868"/>
            <a:ext cx="11092946" cy="4356952"/>
          </a:xfrm>
        </p:spPr>
        <p:txBody>
          <a:bodyPr>
            <a:normAutofit fontScale="92500" lnSpcReduction="20000"/>
          </a:bodyPr>
          <a:lstStyle/>
          <a:p>
            <a:pPr marL="0" indent="0">
              <a:buNone/>
            </a:pPr>
            <a:r>
              <a:rPr lang="en-CA" dirty="0"/>
              <a:t>As of June 16, 2025, Rule 7.08(4) requires that the material contain </a:t>
            </a:r>
            <a:r>
              <a:rPr lang="en-CA" b="1" dirty="0"/>
              <a:t>a table of contents describing each document, including each exhibit, by its nature and date and, in the case of an exhibit, by exhibit number or letter.</a:t>
            </a:r>
            <a:endParaRPr lang="en-CA" dirty="0"/>
          </a:p>
          <a:p>
            <a:pPr marL="0" indent="0">
              <a:buNone/>
            </a:pPr>
            <a:r>
              <a:rPr lang="en-CA" dirty="0"/>
              <a:t> </a:t>
            </a:r>
          </a:p>
          <a:p>
            <a:pPr marL="0" indent="0">
              <a:buNone/>
            </a:pPr>
            <a:r>
              <a:rPr lang="en-CA" dirty="0"/>
              <a:t>The following subrules have also been added:</a:t>
            </a:r>
          </a:p>
          <a:p>
            <a:pPr marL="0" indent="0">
              <a:buNone/>
            </a:pPr>
            <a:r>
              <a:rPr lang="en-CA" dirty="0"/>
              <a:t> </a:t>
            </a:r>
          </a:p>
          <a:p>
            <a:pPr marL="0" indent="0">
              <a:buNone/>
            </a:pPr>
            <a:r>
              <a:rPr lang="en-CA" b="1" dirty="0"/>
              <a:t>(4.2)</a:t>
            </a:r>
            <a:r>
              <a:rPr lang="en-CA" dirty="0"/>
              <a:t> If any information contained in the notice of motion or notice of application or in the motion or application record, including the grounds of the motion or application, i</a:t>
            </a:r>
            <a:r>
              <a:rPr lang="en-CA" b="1" dirty="0"/>
              <a:t>s subject to solicitor-client privilege or could, if it were disclosed to another person, prejudice the person under disability, the lawyer acting for the litigation guardian shall ensure that the information is redacted or omitted from the document before filing it</a:t>
            </a:r>
            <a:r>
              <a:rPr lang="en-CA" dirty="0"/>
              <a:t>. O. Reg. 50/25, s. 1 (5).</a:t>
            </a:r>
          </a:p>
          <a:p>
            <a:pPr marL="0" indent="0">
              <a:buNone/>
            </a:pPr>
            <a:br>
              <a:rPr lang="en-CA" dirty="0"/>
            </a:br>
            <a:r>
              <a:rPr lang="en-CA" b="1" dirty="0"/>
              <a:t>(4.3)</a:t>
            </a:r>
            <a:r>
              <a:rPr lang="en-CA" dirty="0"/>
              <a:t> The lawyer shall provide to the presiding judge at the hearing the complete and unredacted versions of the notice of motion or notice of application and motion or application record, </a:t>
            </a:r>
            <a:r>
              <a:rPr lang="en-CA" b="1" dirty="0"/>
              <a:t>which shall not form part of the court file.</a:t>
            </a:r>
            <a:r>
              <a:rPr lang="en-CA" dirty="0"/>
              <a:t> O. Reg. 50/25, s. 1 (5).</a:t>
            </a:r>
          </a:p>
        </p:txBody>
      </p:sp>
    </p:spTree>
    <p:extLst>
      <p:ext uri="{BB962C8B-B14F-4D97-AF65-F5344CB8AC3E}">
        <p14:creationId xmlns:p14="http://schemas.microsoft.com/office/powerpoint/2010/main" val="3411302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A0C784-ED75-A192-7AF8-7CDA0D281BDE}"/>
              </a:ext>
            </a:extLst>
          </p:cNvPr>
          <p:cNvSpPr>
            <a:spLocks noGrp="1"/>
          </p:cNvSpPr>
          <p:nvPr>
            <p:ph sz="quarter" idx="10"/>
          </p:nvPr>
        </p:nvSpPr>
        <p:spPr>
          <a:xfrm>
            <a:off x="473241" y="986971"/>
            <a:ext cx="11247118" cy="4847771"/>
          </a:xfrm>
        </p:spPr>
        <p:txBody>
          <a:bodyPr>
            <a:normAutofit fontScale="85000" lnSpcReduction="10000"/>
          </a:bodyPr>
          <a:lstStyle/>
          <a:p>
            <a:pPr marL="0" indent="0">
              <a:buNone/>
            </a:pPr>
            <a:r>
              <a:rPr lang="en-CA" b="1" dirty="0"/>
              <a:t>(4.4)</a:t>
            </a:r>
            <a:r>
              <a:rPr lang="en-CA" dirty="0"/>
              <a:t> Unless a judge orders otherwise,</a:t>
            </a:r>
          </a:p>
          <a:p>
            <a:pPr marL="0" indent="0">
              <a:buNone/>
            </a:pPr>
            <a:r>
              <a:rPr lang="en-CA" dirty="0"/>
              <a:t>	(a) the application or motion for approval of a settlement under this rule shall be heard in writing without 	the attendance of the parties; and</a:t>
            </a:r>
          </a:p>
          <a:p>
            <a:pPr marL="0" indent="0">
              <a:buNone/>
            </a:pPr>
            <a:r>
              <a:rPr lang="en-CA" dirty="0"/>
              <a:t>	(b) a factum need not be served or filed. O. Reg. 50/25, s. 1 (5).</a:t>
            </a:r>
          </a:p>
          <a:p>
            <a:pPr marL="0" indent="0">
              <a:buNone/>
            </a:pPr>
            <a:endParaRPr lang="en-CA" dirty="0"/>
          </a:p>
          <a:p>
            <a:pPr marL="0" indent="0">
              <a:buNone/>
            </a:pPr>
            <a:r>
              <a:rPr lang="en-US" dirty="0"/>
              <a:t>Seems to overturn </a:t>
            </a:r>
            <a:r>
              <a:rPr lang="en-US" i="1" dirty="0"/>
              <a:t>Orr v. Sepulveda</a:t>
            </a:r>
            <a:r>
              <a:rPr lang="en-US" dirty="0"/>
              <a:t>, 2023 ONSC 5394 (Date of Decision: September 25, 2023), </a:t>
            </a:r>
            <a:r>
              <a:rPr lang="en-CA" dirty="0"/>
              <a:t>applying the reasoning set forth in the earlier decision of </a:t>
            </a:r>
            <a:r>
              <a:rPr lang="en-CA" i="1" dirty="0"/>
              <a:t>Leonard v. Saint-Vincent Hospital</a:t>
            </a:r>
            <a:r>
              <a:rPr lang="en-CA" dirty="0"/>
              <a:t>, 2018 ONSC 370, where the Court held:</a:t>
            </a:r>
            <a:endParaRPr lang="en-CA" dirty="0">
              <a:solidFill>
                <a:schemeClr val="tx1"/>
              </a:solidFill>
              <a:highlight>
                <a:srgbClr val="FFFF00"/>
              </a:highlight>
            </a:endParaRPr>
          </a:p>
          <a:p>
            <a:pPr marL="0" indent="0">
              <a:buNone/>
            </a:pPr>
            <a:r>
              <a:rPr lang="en-US" dirty="0"/>
              <a:t> </a:t>
            </a:r>
            <a:endParaRPr lang="en-CA" dirty="0"/>
          </a:p>
          <a:p>
            <a:pPr lvl="1">
              <a:spcAft>
                <a:spcPts val="1200"/>
              </a:spcAft>
            </a:pPr>
            <a:r>
              <a:rPr lang="en-CA" dirty="0"/>
              <a:t>A motion for judicial approval of a settlement pursuant to Rule 7.08 may be brought in writing on consent pursuant to Rule 37.12.1(1) </a:t>
            </a:r>
            <a:r>
              <a:rPr lang="en-CA" u="sng" dirty="0"/>
              <a:t>in relation to a commenced proceeding.</a:t>
            </a:r>
            <a:endParaRPr lang="en-CA" dirty="0"/>
          </a:p>
          <a:p>
            <a:pPr lvl="1">
              <a:spcAft>
                <a:spcPts val="1200"/>
              </a:spcAft>
            </a:pPr>
            <a:r>
              <a:rPr lang="en-CA" dirty="0"/>
              <a:t>An application for judicial approval of a settlement reached in relation to a claim made by a person under a disability </a:t>
            </a:r>
            <a:r>
              <a:rPr lang="en-CA" u="sng" dirty="0"/>
              <a:t>before a proceeding has been commenced</a:t>
            </a:r>
            <a:r>
              <a:rPr lang="en-CA" dirty="0"/>
              <a:t> must be determined by way of oral hearing.</a:t>
            </a:r>
          </a:p>
          <a:p>
            <a:pPr lvl="2">
              <a:spcAft>
                <a:spcPts val="1200"/>
              </a:spcAft>
            </a:pPr>
            <a:r>
              <a:rPr lang="en-CA" dirty="0"/>
              <a:t>Rule 7.08(3) requires court approval for settlements reached before a proceeding is commenced to be obtained on an application. The Court held here that there is “nothing in either rule 38 or rule 7.08 exempting applications for court approval of a settlement from the requirement to proceed by way of an oral hearing” (para 9).</a:t>
            </a:r>
          </a:p>
        </p:txBody>
      </p:sp>
    </p:spTree>
    <p:extLst>
      <p:ext uri="{BB962C8B-B14F-4D97-AF65-F5344CB8AC3E}">
        <p14:creationId xmlns:p14="http://schemas.microsoft.com/office/powerpoint/2010/main" val="4093083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C4AA3B-EC10-260C-7209-784E2C63BF1A}"/>
              </a:ext>
            </a:extLst>
          </p:cNvPr>
          <p:cNvSpPr>
            <a:spLocks noGrp="1"/>
          </p:cNvSpPr>
          <p:nvPr>
            <p:ph sz="quarter" idx="10"/>
          </p:nvPr>
        </p:nvSpPr>
        <p:spPr>
          <a:xfrm>
            <a:off x="481868" y="1946494"/>
            <a:ext cx="10859482" cy="3673951"/>
          </a:xfrm>
        </p:spPr>
        <p:txBody>
          <a:bodyPr/>
          <a:lstStyle/>
          <a:p>
            <a:pPr marL="0" indent="0">
              <a:buNone/>
            </a:pPr>
            <a:r>
              <a:rPr lang="en-CA" dirty="0"/>
              <a:t>Changes to Rule 7.08 allow for consistency among the Rules of Civil Procedure, as it now holds the same requirements to Rule 15.04 which requires redaction of privileged or sensitive information when a lawyer is moving to be removed as a lawyer of record. </a:t>
            </a:r>
          </a:p>
          <a:p>
            <a:pPr marL="0" indent="0">
              <a:buNone/>
            </a:pPr>
            <a:r>
              <a:rPr lang="en-CA" dirty="0"/>
              <a:t> </a:t>
            </a:r>
          </a:p>
          <a:p>
            <a:pPr marL="0" indent="0">
              <a:buNone/>
            </a:pPr>
            <a:r>
              <a:rPr lang="en-CA" dirty="0"/>
              <a:t>Changes emphasize the </a:t>
            </a:r>
            <a:r>
              <a:rPr lang="en-CA" i="1" dirty="0" err="1"/>
              <a:t>parens</a:t>
            </a:r>
            <a:r>
              <a:rPr lang="en-CA" i="1" dirty="0"/>
              <a:t> patriae</a:t>
            </a:r>
            <a:r>
              <a:rPr lang="en-CA" dirty="0"/>
              <a:t> jurisdiction of the Court, and requires more protection for vulnerable parties, including their right for privacy.</a:t>
            </a:r>
          </a:p>
        </p:txBody>
      </p:sp>
      <p:sp>
        <p:nvSpPr>
          <p:cNvPr id="2" name="Title 1">
            <a:extLst>
              <a:ext uri="{FF2B5EF4-FFF2-40B4-BE49-F238E27FC236}">
                <a16:creationId xmlns:a16="http://schemas.microsoft.com/office/drawing/2014/main" id="{8CAE45BA-DB50-8EA7-DE09-568978D0211F}"/>
              </a:ext>
            </a:extLst>
          </p:cNvPr>
          <p:cNvSpPr>
            <a:spLocks noGrp="1"/>
          </p:cNvSpPr>
          <p:nvPr>
            <p:ph type="title"/>
          </p:nvPr>
        </p:nvSpPr>
        <p:spPr>
          <a:xfrm>
            <a:off x="473240" y="1011512"/>
            <a:ext cx="11247118" cy="526232"/>
          </a:xfrm>
        </p:spPr>
        <p:txBody>
          <a:bodyPr>
            <a:normAutofit fontScale="90000"/>
          </a:bodyPr>
          <a:lstStyle/>
          <a:p>
            <a:r>
              <a:rPr lang="en-CA" dirty="0"/>
              <a:t>RATIONALE FOR CHANGES TO RULE 7.08</a:t>
            </a:r>
          </a:p>
        </p:txBody>
      </p:sp>
    </p:spTree>
    <p:extLst>
      <p:ext uri="{BB962C8B-B14F-4D97-AF65-F5344CB8AC3E}">
        <p14:creationId xmlns:p14="http://schemas.microsoft.com/office/powerpoint/2010/main" val="20668301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43C99-7C77-2EEA-8A2F-F00C43D27AB3}"/>
              </a:ext>
            </a:extLst>
          </p:cNvPr>
          <p:cNvSpPr>
            <a:spLocks noGrp="1"/>
          </p:cNvSpPr>
          <p:nvPr>
            <p:ph type="title"/>
          </p:nvPr>
        </p:nvSpPr>
        <p:spPr/>
        <p:txBody>
          <a:bodyPr>
            <a:normAutofit fontScale="90000"/>
          </a:bodyPr>
          <a:lstStyle/>
          <a:p>
            <a:r>
              <a:rPr lang="en-CA" dirty="0"/>
              <a:t>CHANGES TO NOTICE REQUIREMENTS </a:t>
            </a:r>
          </a:p>
        </p:txBody>
      </p:sp>
      <p:sp>
        <p:nvSpPr>
          <p:cNvPr id="3" name="Content Placeholder 2">
            <a:extLst>
              <a:ext uri="{FF2B5EF4-FFF2-40B4-BE49-F238E27FC236}">
                <a16:creationId xmlns:a16="http://schemas.microsoft.com/office/drawing/2014/main" id="{ECE3F968-A732-3414-A1A4-3EA460F97042}"/>
              </a:ext>
            </a:extLst>
          </p:cNvPr>
          <p:cNvSpPr>
            <a:spLocks noGrp="1"/>
          </p:cNvSpPr>
          <p:nvPr>
            <p:ph sz="quarter" idx="10"/>
          </p:nvPr>
        </p:nvSpPr>
        <p:spPr>
          <a:xfrm>
            <a:off x="473241" y="1780418"/>
            <a:ext cx="10713568" cy="3831402"/>
          </a:xfrm>
        </p:spPr>
        <p:txBody>
          <a:bodyPr>
            <a:normAutofit/>
          </a:bodyPr>
          <a:lstStyle/>
          <a:p>
            <a:pPr marL="0" indent="0">
              <a:buNone/>
            </a:pPr>
            <a:r>
              <a:rPr lang="en-CA" dirty="0"/>
              <a:t>The addition of Rule 7.08 subrule (3.1) now provides that despite any other rule, a motion or application for approval of a settlement by a judge may be made by the litigation guardian for a person under disability</a:t>
            </a:r>
            <a:r>
              <a:rPr lang="en-CA" b="1" dirty="0"/>
              <a:t> without notice to any other party</a:t>
            </a:r>
            <a:r>
              <a:rPr lang="en-CA" dirty="0"/>
              <a:t>.</a:t>
            </a:r>
          </a:p>
          <a:p>
            <a:pPr marL="0" indent="0">
              <a:buNone/>
            </a:pPr>
            <a:r>
              <a:rPr lang="en-CA" dirty="0"/>
              <a:t> </a:t>
            </a:r>
          </a:p>
          <a:p>
            <a:pPr marL="0" indent="0">
              <a:buNone/>
            </a:pPr>
            <a:r>
              <a:rPr lang="en-CA" dirty="0"/>
              <a:t>Also, the materials filed in support of the application or motion need not be served on any other part unless a judge orders otherwise. </a:t>
            </a:r>
          </a:p>
          <a:p>
            <a:pPr marL="0" indent="0">
              <a:buNone/>
            </a:pPr>
            <a:r>
              <a:rPr lang="en-CA" b="1" dirty="0"/>
              <a:t> </a:t>
            </a:r>
            <a:endParaRPr lang="en-CA" dirty="0"/>
          </a:p>
          <a:p>
            <a:pPr marL="0" indent="0">
              <a:buNone/>
            </a:pPr>
            <a:r>
              <a:rPr lang="en-CA" b="1" dirty="0"/>
              <a:t>This changes eliminates the requirement to include a term in the Minutes of Settlement dispensing with service of the motion or application materials on the opposing parties.</a:t>
            </a:r>
            <a:endParaRPr lang="en-CA" dirty="0"/>
          </a:p>
        </p:txBody>
      </p:sp>
    </p:spTree>
    <p:extLst>
      <p:ext uri="{BB962C8B-B14F-4D97-AF65-F5344CB8AC3E}">
        <p14:creationId xmlns:p14="http://schemas.microsoft.com/office/powerpoint/2010/main" val="2475532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25B15-9FB9-2A53-2310-F8016E909799}"/>
              </a:ext>
            </a:extLst>
          </p:cNvPr>
          <p:cNvSpPr>
            <a:spLocks noGrp="1"/>
          </p:cNvSpPr>
          <p:nvPr>
            <p:ph type="title"/>
          </p:nvPr>
        </p:nvSpPr>
        <p:spPr/>
        <p:txBody>
          <a:bodyPr>
            <a:normAutofit fontScale="90000"/>
          </a:bodyPr>
          <a:lstStyle/>
          <a:p>
            <a:r>
              <a:rPr lang="en-CA" dirty="0"/>
              <a:t>AVAILABILITY OF SEALING ORDERS FOR SETTLMENT APPROVAL MOTIONS?</a:t>
            </a:r>
          </a:p>
        </p:txBody>
      </p:sp>
      <p:sp>
        <p:nvSpPr>
          <p:cNvPr id="3" name="Content Placeholder 2">
            <a:extLst>
              <a:ext uri="{FF2B5EF4-FFF2-40B4-BE49-F238E27FC236}">
                <a16:creationId xmlns:a16="http://schemas.microsoft.com/office/drawing/2014/main" id="{7D41BD33-0E5A-EF52-66A5-8736C9517A06}"/>
              </a:ext>
            </a:extLst>
          </p:cNvPr>
          <p:cNvSpPr>
            <a:spLocks noGrp="1"/>
          </p:cNvSpPr>
          <p:nvPr>
            <p:ph sz="quarter" idx="10"/>
          </p:nvPr>
        </p:nvSpPr>
        <p:spPr>
          <a:xfrm>
            <a:off x="473241" y="1780418"/>
            <a:ext cx="11092946" cy="3831402"/>
          </a:xfrm>
        </p:spPr>
        <p:txBody>
          <a:bodyPr>
            <a:normAutofit fontScale="92500" lnSpcReduction="20000"/>
          </a:bodyPr>
          <a:lstStyle/>
          <a:p>
            <a:pPr marL="0" indent="0">
              <a:buNone/>
            </a:pPr>
            <a:r>
              <a:rPr lang="en-CA" b="1" i="1" dirty="0"/>
              <a:t>S.E.C. v. M.P., </a:t>
            </a:r>
            <a:r>
              <a:rPr lang="en-CA" b="1" dirty="0"/>
              <a:t>2023 ONCA 821 (</a:t>
            </a:r>
            <a:r>
              <a:rPr lang="en-CA" b="1" dirty="0">
                <a:solidFill>
                  <a:srgbClr val="00B0F0"/>
                </a:solidFill>
                <a:hlinkClick r:id="rId2">
                  <a:extLst>
                    <a:ext uri="{A12FA001-AC4F-418D-AE19-62706E023703}">
                      <ahyp:hlinkClr xmlns:ahyp="http://schemas.microsoft.com/office/drawing/2018/hyperlinkcolor" val="tx"/>
                    </a:ext>
                  </a:extLst>
                </a:hlinkClick>
              </a:rPr>
              <a:t>CanLII</a:t>
            </a:r>
            <a:r>
              <a:rPr lang="en-CA" b="1" dirty="0"/>
              <a:t>) </a:t>
            </a:r>
            <a:endParaRPr lang="en-CA" dirty="0"/>
          </a:p>
          <a:p>
            <a:r>
              <a:rPr lang="en-US" i="1" dirty="0"/>
              <a:t>The Court of Appeal dismissed appeals seeking sealing orders for settlement approval motions involving minors and parties under disability, affirming the open court principle. It held that privacy concerns and solicitor-client privilege did not meet the test for limiting court openness under the Sherman framework. Appeals were dismissed.</a:t>
            </a:r>
            <a:endParaRPr lang="en-CA" i="1" dirty="0"/>
          </a:p>
          <a:p>
            <a:pPr marL="0" indent="0">
              <a:buNone/>
            </a:pPr>
            <a:r>
              <a:rPr lang="en-CA" b="1" dirty="0"/>
              <a:t> </a:t>
            </a:r>
          </a:p>
          <a:p>
            <a:pPr marL="0" indent="0">
              <a:buNone/>
            </a:pPr>
            <a:r>
              <a:rPr lang="en-CA" dirty="0"/>
              <a:t>Recent changes to Rule 7.08(4) seem to address Plaintiff counsel’s concerns.</a:t>
            </a:r>
          </a:p>
          <a:p>
            <a:pPr marL="0" indent="0">
              <a:buNone/>
            </a:pPr>
            <a:endParaRPr lang="en-CA" dirty="0"/>
          </a:p>
          <a:p>
            <a:pPr marL="0" indent="0">
              <a:buNone/>
            </a:pPr>
            <a:r>
              <a:rPr lang="en-CA" b="1" i="1" dirty="0"/>
              <a:t>Kirby v. Woods</a:t>
            </a:r>
            <a:r>
              <a:rPr lang="en-CA" b="1" dirty="0"/>
              <a:t>, 2025 ONCA 437 (</a:t>
            </a:r>
            <a:r>
              <a:rPr lang="en-CA" b="1" dirty="0">
                <a:solidFill>
                  <a:srgbClr val="00B0F0"/>
                </a:solidFill>
                <a:hlinkClick r:id="rId3">
                  <a:extLst>
                    <a:ext uri="{A12FA001-AC4F-418D-AE19-62706E023703}">
                      <ahyp:hlinkClr xmlns:ahyp="http://schemas.microsoft.com/office/drawing/2018/hyperlinkcolor" val="tx"/>
                    </a:ext>
                  </a:extLst>
                </a:hlinkClick>
              </a:rPr>
              <a:t>CanLII</a:t>
            </a:r>
            <a:r>
              <a:rPr lang="en-CA" b="1" dirty="0"/>
              <a:t>) – sealing order for minor in non-Rule 7 context </a:t>
            </a:r>
            <a:endParaRPr lang="en-CA" dirty="0"/>
          </a:p>
          <a:p>
            <a:pPr marL="0" indent="0">
              <a:buNone/>
            </a:pPr>
            <a:r>
              <a:rPr lang="en-CA" i="1" dirty="0"/>
              <a:t>The Court imposed confidentiality measures, including anonymization and sealing refugee-related documents, to protect a child's privacy and safety, balancing these interests against the principle of open courts.</a:t>
            </a:r>
          </a:p>
          <a:p>
            <a:pPr marL="0" indent="0">
              <a:buNone/>
            </a:pPr>
            <a:r>
              <a:rPr lang="en-CA" b="1" dirty="0"/>
              <a:t> </a:t>
            </a:r>
            <a:endParaRPr lang="en-CA" dirty="0"/>
          </a:p>
        </p:txBody>
      </p:sp>
    </p:spTree>
    <p:extLst>
      <p:ext uri="{BB962C8B-B14F-4D97-AF65-F5344CB8AC3E}">
        <p14:creationId xmlns:p14="http://schemas.microsoft.com/office/powerpoint/2010/main" val="2388931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Theme">
  <a:themeElements>
    <a:clrScheme name="#mg29">
      <a:dk1>
        <a:sysClr val="windowText" lastClr="000000"/>
      </a:dk1>
      <a:lt1>
        <a:sysClr val="window" lastClr="FFFFFF"/>
      </a:lt1>
      <a:dk2>
        <a:srgbClr val="2D3847"/>
      </a:dk2>
      <a:lt2>
        <a:srgbClr val="E7E6E6"/>
      </a:lt2>
      <a:accent1>
        <a:srgbClr val="00BAE6"/>
      </a:accent1>
      <a:accent2>
        <a:srgbClr val="D8D8D8"/>
      </a:accent2>
      <a:accent3>
        <a:srgbClr val="BFBFBF"/>
      </a:accent3>
      <a:accent4>
        <a:srgbClr val="A5A5A5"/>
      </a:accent4>
      <a:accent5>
        <a:srgbClr val="7F7F7F"/>
      </a:accent5>
      <a:accent6>
        <a:srgbClr val="595959"/>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583</TotalTime>
  <Words>3699</Words>
  <Application>Microsoft Office PowerPoint</Application>
  <PresentationFormat>Widescreen</PresentationFormat>
  <Paragraphs>204</Paragraphs>
  <Slides>28</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Aptos</vt:lpstr>
      <vt:lpstr>Aptos Display</vt:lpstr>
      <vt:lpstr>Arial</vt:lpstr>
      <vt:lpstr>Arial</vt:lpstr>
      <vt:lpstr>Calibri</vt:lpstr>
      <vt:lpstr>Roboto</vt:lpstr>
      <vt:lpstr>Roboto Light</vt:lpstr>
      <vt:lpstr>Roboto Medium</vt:lpstr>
      <vt:lpstr>Office Theme</vt:lpstr>
      <vt:lpstr>2_Office Theme</vt:lpstr>
      <vt:lpstr>PowerPoint Presentation</vt:lpstr>
      <vt:lpstr>SELECTED TOPICS</vt:lpstr>
      <vt:lpstr>I.   MATERIAL REQUIRED FOR COURT APPROVAL</vt:lpstr>
      <vt:lpstr>NEW CHANGES TO MATERIAL REQUIRED FOR COURT APPROVAL</vt:lpstr>
      <vt:lpstr>PowerPoint Presentation</vt:lpstr>
      <vt:lpstr>PowerPoint Presentation</vt:lpstr>
      <vt:lpstr>RATIONALE FOR CHANGES TO RULE 7.08</vt:lpstr>
      <vt:lpstr>CHANGES TO NOTICE REQUIREMENTS </vt:lpstr>
      <vt:lpstr>AVAILABILITY OF SEALING ORDERS FOR SETTLMENT APPROVAL MOTIONS?</vt:lpstr>
      <vt:lpstr>II.  BINDING NATURE OF SETTLEMENTS: RULE 49.08 CHANGE </vt:lpstr>
      <vt:lpstr>Amendment to Rule 49.08: Changes to the Binding Nature of Settlements Involving Parties Under Disability</vt:lpstr>
      <vt:lpstr>PowerPoint Presentation</vt:lpstr>
      <vt:lpstr>III.  DO PARENTS HAVE THE RIGHT TO MAKE DECISIONS  ABOUT CHILDREN’S ASSETS/PROPERTY?</vt:lpstr>
      <vt:lpstr>PowerPoint Presentation</vt:lpstr>
      <vt:lpstr>MONEY TO BE PAID INTO COURT</vt:lpstr>
      <vt:lpstr>FIAT APPLICATIONS</vt:lpstr>
      <vt:lpstr>No legal guardianship required for amounts under $35,000 </vt:lpstr>
      <vt:lpstr>Application for appointment of guardian of property of a child</vt:lpstr>
      <vt:lpstr>Powers of parents with legal guardianship of their child’s property</vt:lpstr>
      <vt:lpstr>STRUCTURED SETTLEMENTS:  ESCROW FUNDING  Spicer v. Wawanesa Mutual Insurance Company, 2023 ONSC 3221 Date of Decision: June 21, 2023     </vt:lpstr>
      <vt:lpstr>Spicer v. Wawanesa Mutual Insurance Company, 2023 ONSC 3221 Date of Decision: June 21, 2023</vt:lpstr>
      <vt:lpstr>Spicer v. Wawanesa Mutual Insurance Company, 2023 ONSC 3221 Date of Decision: June 21, 2023</vt:lpstr>
      <vt:lpstr>Spicer v. Wawanesa Mutual Insurance Company, 2023 ONSC 3221 Date of Decision: June 21, 2023</vt:lpstr>
      <vt:lpstr>Brooks v. Culnan, 2023 ONSC 5415 Date of Decision: September 26, 2023</vt:lpstr>
      <vt:lpstr>PowerPoint Presentation</vt:lpstr>
      <vt:lpstr>What is Legal Disability for Adults?  </vt:lpstr>
      <vt:lpstr>APPOINTING LITIGATION GUARDIAN MID-PROCEEDING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Alexandria Ruigrok</dc:creator>
  <cp:lastModifiedBy>Heidi Brown</cp:lastModifiedBy>
  <cp:revision>31</cp:revision>
  <dcterms:created xsi:type="dcterms:W3CDTF">2025-10-01T14:37:10Z</dcterms:created>
  <dcterms:modified xsi:type="dcterms:W3CDTF">2025-10-07T12:30:30Z</dcterms:modified>
</cp:coreProperties>
</file>